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Lst>
  <p:sldSz cy="5143500" cx="9144000"/>
  <p:notesSz cx="6858000" cy="9144000"/>
  <p:embeddedFontLst>
    <p:embeddedFont>
      <p:font typeface="Roboto"/>
      <p:regular r:id="rId63"/>
      <p:bold r:id="rId64"/>
      <p:italic r:id="rId65"/>
      <p:boldItalic r:id="rId66"/>
    </p:embeddedFont>
    <p:embeddedFont>
      <p:font typeface="Montserrat"/>
      <p:regular r:id="rId67"/>
      <p:bold r:id="rId68"/>
      <p:italic r:id="rId69"/>
      <p:boldItalic r:id="rId70"/>
    </p:embeddedFont>
    <p:embeddedFont>
      <p:font typeface="Lato"/>
      <p:regular r:id="rId71"/>
      <p:bold r:id="rId72"/>
      <p:italic r:id="rId73"/>
      <p:boldItalic r:id="rId74"/>
    </p:embeddedFont>
    <p:embeddedFont>
      <p:font typeface="Corbel"/>
      <p:regular r:id="rId75"/>
      <p:bold r:id="rId76"/>
      <p:italic r:id="rId77"/>
      <p:boldItalic r:id="rId78"/>
    </p:embeddedFont>
    <p:embeddedFont>
      <p:font typeface="Montserrat ExtraBold"/>
      <p:bold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font" Target="fonts/MontserratExtra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Lato-italic.fntdata"/><Relationship Id="rId72" Type="http://schemas.openxmlformats.org/officeDocument/2006/relationships/font" Target="fonts/Lato-bold.fntdata"/><Relationship Id="rId31" Type="http://schemas.openxmlformats.org/officeDocument/2006/relationships/slide" Target="slides/slide27.xml"/><Relationship Id="rId75" Type="http://schemas.openxmlformats.org/officeDocument/2006/relationships/font" Target="fonts/Corbel-regular.fntdata"/><Relationship Id="rId30" Type="http://schemas.openxmlformats.org/officeDocument/2006/relationships/slide" Target="slides/slide26.xml"/><Relationship Id="rId74" Type="http://schemas.openxmlformats.org/officeDocument/2006/relationships/font" Target="fonts/Lato-boldItalic.fntdata"/><Relationship Id="rId33" Type="http://schemas.openxmlformats.org/officeDocument/2006/relationships/slide" Target="slides/slide29.xml"/><Relationship Id="rId77" Type="http://schemas.openxmlformats.org/officeDocument/2006/relationships/font" Target="fonts/Corbel-italic.fntdata"/><Relationship Id="rId32" Type="http://schemas.openxmlformats.org/officeDocument/2006/relationships/slide" Target="slides/slide28.xml"/><Relationship Id="rId76" Type="http://schemas.openxmlformats.org/officeDocument/2006/relationships/font" Target="fonts/Corbel-bold.fntdata"/><Relationship Id="rId35" Type="http://schemas.openxmlformats.org/officeDocument/2006/relationships/slide" Target="slides/slide31.xml"/><Relationship Id="rId79" Type="http://schemas.openxmlformats.org/officeDocument/2006/relationships/font" Target="fonts/MontserratExtraBold-bold.fntdata"/><Relationship Id="rId34" Type="http://schemas.openxmlformats.org/officeDocument/2006/relationships/slide" Target="slides/slide30.xml"/><Relationship Id="rId78" Type="http://schemas.openxmlformats.org/officeDocument/2006/relationships/font" Target="fonts/Corbel-boldItalic.fntdata"/><Relationship Id="rId71" Type="http://schemas.openxmlformats.org/officeDocument/2006/relationships/font" Target="fonts/Lato-regular.fntdata"/><Relationship Id="rId70" Type="http://schemas.openxmlformats.org/officeDocument/2006/relationships/font" Target="fonts/Montserrat-boldItalic.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8.xml"/><Relationship Id="rId66" Type="http://schemas.openxmlformats.org/officeDocument/2006/relationships/font" Target="fonts/Roboto-boldItalic.fntdata"/><Relationship Id="rId21" Type="http://schemas.openxmlformats.org/officeDocument/2006/relationships/slide" Target="slides/slide17.xml"/><Relationship Id="rId65" Type="http://schemas.openxmlformats.org/officeDocument/2006/relationships/font" Target="fonts/Roboto-italic.fntdata"/><Relationship Id="rId24" Type="http://schemas.openxmlformats.org/officeDocument/2006/relationships/slide" Target="slides/slide20.xml"/><Relationship Id="rId68" Type="http://schemas.openxmlformats.org/officeDocument/2006/relationships/font" Target="fonts/Montserrat-bold.fntdata"/><Relationship Id="rId23" Type="http://schemas.openxmlformats.org/officeDocument/2006/relationships/slide" Target="slides/slide19.xml"/><Relationship Id="rId67" Type="http://schemas.openxmlformats.org/officeDocument/2006/relationships/font" Target="fonts/Montserrat-regular.fntdata"/><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Montserrat-italic.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n.com/2024/02/26/tech/digital-legacy-planning-personal-technology/index.html"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 name="Shape 22"/>
        <p:cNvGrpSpPr/>
        <p:nvPr/>
      </p:nvGrpSpPr>
      <p:grpSpPr>
        <a:xfrm>
          <a:off x="0" y="0"/>
          <a:ext cx="0" cy="0"/>
          <a:chOff x="0" y="0"/>
          <a:chExt cx="0" cy="0"/>
        </a:xfrm>
      </p:grpSpPr>
      <p:sp>
        <p:nvSpPr>
          <p:cNvPr id="23" name="Google Shape;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 name="Google Shape;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d62c5bc52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4d62c5bc52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should take care of what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d62c5bc52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4d62c5bc52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should take care of what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70a48fb4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70a48fb4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ebc70904b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ebc70904b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DoD Cyber security kill chain, the upper arrows are things that attackers do to gain access to your system, the bottom arrows are about what defenders can do to stop attackers. The middle section exposition describes the attacker path.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the risks we are looking for and trying to prevent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bc70904b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ebc70904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ebc70904b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ebc70904b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a:t>
            </a:r>
            <a:r>
              <a:rPr lang="en"/>
              <a:t>more</a:t>
            </a:r>
            <a:r>
              <a:rPr lang="en"/>
              <a:t>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a:t>
            </a:r>
            <a:r>
              <a:rPr lang="en"/>
              <a:t>messenger</a:t>
            </a:r>
            <a:r>
              <a:rPr lang="en"/>
              <a:t>,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fc9a0ea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fc9a0ea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more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messenger,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4fcc27175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4fcc27175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more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messenger,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fcc27175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4fcc27175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more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messenger,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4fcc271758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4fcc271758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more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messenger,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g2f18d06e7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 name="Google Shape;34;g2f18d06e7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fcc27175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fcc27175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more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messenger,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4fcc2717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4fcc2717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more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messenger,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4fcc27175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4fcc27175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more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messenger,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4fcc2717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4fcc2717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more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messenger,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62c5d1d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62c5d1d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more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messenger,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47f5e7d6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47f5e7d6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more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messenger,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e3c488ad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4e3c488ad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 is a general term to mean an attacker asking the victim to hand over assets to them.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digital con-artistry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Used to be email, but now as our digital lives have expended to more platforms it’s anything.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Email</a:t>
            </a:r>
            <a:endParaRPr/>
          </a:p>
          <a:p>
            <a:pPr indent="-298450" lvl="0" marL="457200" rtl="0" algn="l">
              <a:spcBef>
                <a:spcPts val="0"/>
              </a:spcBef>
              <a:spcAft>
                <a:spcPts val="0"/>
              </a:spcAft>
              <a:buSzPts val="1100"/>
              <a:buChar char="-"/>
            </a:pPr>
            <a:r>
              <a:rPr lang="en"/>
              <a:t>Social Media (facebook, tiktok, snapchat)</a:t>
            </a:r>
            <a:endParaRPr/>
          </a:p>
          <a:p>
            <a:pPr indent="-298450" lvl="0" marL="457200" rtl="0" algn="l">
              <a:spcBef>
                <a:spcPts val="0"/>
              </a:spcBef>
              <a:spcAft>
                <a:spcPts val="0"/>
              </a:spcAft>
              <a:buSzPts val="1100"/>
              <a:buChar char="-"/>
            </a:pPr>
            <a:r>
              <a:rPr lang="en"/>
              <a:t>Dating sites (tinder, bumble, hinge, grindr) </a:t>
            </a:r>
            <a:endParaRPr/>
          </a:p>
          <a:p>
            <a:pPr indent="-298450" lvl="0" marL="457200" rtl="0" algn="l">
              <a:spcBef>
                <a:spcPts val="0"/>
              </a:spcBef>
              <a:spcAft>
                <a:spcPts val="0"/>
              </a:spcAft>
              <a:buSzPts val="1100"/>
              <a:buChar char="-"/>
            </a:pPr>
            <a:r>
              <a:rPr lang="en"/>
              <a:t>Messaging Platforms (apple messenger, telegram, sms)</a:t>
            </a:r>
            <a:endParaRPr/>
          </a:p>
          <a:p>
            <a:pPr indent="-298450" lvl="0" marL="457200" rtl="0" algn="l">
              <a:spcBef>
                <a:spcPts val="0"/>
              </a:spcBef>
              <a:spcAft>
                <a:spcPts val="0"/>
              </a:spcAft>
              <a:buSzPts val="1100"/>
              <a:buChar char="-"/>
            </a:pPr>
            <a:r>
              <a:rPr lang="en"/>
              <a:t>Video Games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4d62c5bc5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4d62c5bc5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caeb92e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caeb92e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caeb92e8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3caeb92e8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g33ebb2ff6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 name="Google Shape;40;g33ebb2ff6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f33f9e3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ef33f9e3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290564f25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290564f25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4d62c5bc5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4d62c5bc5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bc70904bd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ebc70904bd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eddbc921e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eddbc921e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horrible and have been linked to human slavery and terrible terrible ends.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Tend to start as text message about “hey do you remember me” and quickly goes into fake crypto market place, where they encourage you to put money</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ebc70904b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bc70904b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Ransomware is a type of malicious attack where attackers encrypt an organization’s data and demand payment to restore access.</a:t>
            </a:r>
            <a:endParaRPr/>
          </a:p>
          <a:p>
            <a:pPr indent="0" lvl="0" marL="0" rtl="0" algn="l">
              <a:lnSpc>
                <a:spcPct val="115000"/>
              </a:lnSpc>
              <a:spcBef>
                <a:spcPts val="1200"/>
              </a:spcBef>
              <a:spcAft>
                <a:spcPts val="0"/>
              </a:spcAft>
              <a:buClr>
                <a:schemeClr val="dk1"/>
              </a:buClr>
              <a:buSzPts val="1100"/>
              <a:buFont typeface="Arial"/>
              <a:buNone/>
            </a:pPr>
            <a:r>
              <a:rPr lang="en"/>
              <a:t>Here’s an example of how a ransomware attack can occur:</a:t>
            </a:r>
            <a:endParaRPr/>
          </a:p>
          <a:p>
            <a:pPr indent="-298450" lvl="0" marL="457200" rtl="0" algn="l">
              <a:lnSpc>
                <a:spcPct val="115000"/>
              </a:lnSpc>
              <a:spcBef>
                <a:spcPts val="1200"/>
              </a:spcBef>
              <a:spcAft>
                <a:spcPts val="0"/>
              </a:spcAft>
              <a:buClr>
                <a:schemeClr val="dk1"/>
              </a:buClr>
              <a:buSzPts val="1100"/>
              <a:buAutoNum type="arabicPeriod"/>
            </a:pPr>
            <a:r>
              <a:rPr lang="en"/>
              <a:t>A user is tricked into clicking on a malicious link that downloads a file from an external website.</a:t>
            </a:r>
            <a:endParaRPr/>
          </a:p>
          <a:p>
            <a:pPr indent="-298450" lvl="0" marL="457200" rtl="0" algn="l">
              <a:lnSpc>
                <a:spcPct val="115000"/>
              </a:lnSpc>
              <a:spcBef>
                <a:spcPts val="0"/>
              </a:spcBef>
              <a:spcAft>
                <a:spcPts val="0"/>
              </a:spcAft>
              <a:buClr>
                <a:schemeClr val="dk1"/>
              </a:buClr>
              <a:buSzPts val="1100"/>
              <a:buAutoNum type="arabicPeriod"/>
            </a:pPr>
            <a:r>
              <a:rPr lang="en"/>
              <a:t>The user executes the file, not knowing that the file is ransomware.</a:t>
            </a:r>
            <a:endParaRPr/>
          </a:p>
          <a:p>
            <a:pPr indent="-298450" lvl="0" marL="457200" rtl="0" algn="l">
              <a:lnSpc>
                <a:spcPct val="115000"/>
              </a:lnSpc>
              <a:spcBef>
                <a:spcPts val="0"/>
              </a:spcBef>
              <a:spcAft>
                <a:spcPts val="0"/>
              </a:spcAft>
              <a:buClr>
                <a:schemeClr val="dk1"/>
              </a:buClr>
              <a:buSzPts val="1100"/>
              <a:buAutoNum type="arabicPeriod"/>
            </a:pPr>
            <a:r>
              <a:rPr lang="en"/>
              <a:t>The ransomware takes advantage of vulnerabilities in the user’s computer and other computers to propagate throughout the organization.</a:t>
            </a:r>
            <a:endParaRPr/>
          </a:p>
          <a:p>
            <a:pPr indent="-298450" lvl="0" marL="457200" rtl="0" algn="l">
              <a:lnSpc>
                <a:spcPct val="115000"/>
              </a:lnSpc>
              <a:spcBef>
                <a:spcPts val="0"/>
              </a:spcBef>
              <a:spcAft>
                <a:spcPts val="0"/>
              </a:spcAft>
              <a:buClr>
                <a:schemeClr val="dk1"/>
              </a:buClr>
              <a:buSzPts val="1100"/>
              <a:buAutoNum type="arabicPeriod"/>
            </a:pPr>
            <a:r>
              <a:rPr lang="en"/>
              <a:t>The ransomware simultaneously encrypts files on all the computers, then displays messages on their screens demanding payment in exchange for decrypting the files.</a:t>
            </a:r>
            <a:endParaRPr/>
          </a:p>
          <a:p>
            <a:pPr indent="0" lvl="0" marL="0" rtl="0" algn="l">
              <a:spcBef>
                <a:spcPts val="1200"/>
              </a:spcBef>
              <a:spcAft>
                <a:spcPts val="0"/>
              </a:spcAft>
              <a:buNone/>
            </a:pPr>
            <a:r>
              <a:rPr lang="en"/>
              <a:t>https://www.nist.gov/itl/smallbusinesscyber/guidance-topic/ransomware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bc70904b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ebc70904b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4d62c5bc52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4d62c5bc52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d701712357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d70171235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Ransomware is a type of malicious attack where attackers encrypt an organization’s data and demand payment to restore access.</a:t>
            </a:r>
            <a:endParaRPr/>
          </a:p>
          <a:p>
            <a:pPr indent="0" lvl="0" marL="0" rtl="0" algn="l">
              <a:lnSpc>
                <a:spcPct val="115000"/>
              </a:lnSpc>
              <a:spcBef>
                <a:spcPts val="1200"/>
              </a:spcBef>
              <a:spcAft>
                <a:spcPts val="0"/>
              </a:spcAft>
              <a:buClr>
                <a:schemeClr val="dk1"/>
              </a:buClr>
              <a:buSzPts val="1100"/>
              <a:buFont typeface="Arial"/>
              <a:buNone/>
            </a:pPr>
            <a:r>
              <a:rPr lang="en"/>
              <a:t>Here’s an example of how a ransomware attack can occur:</a:t>
            </a:r>
            <a:endParaRPr/>
          </a:p>
          <a:p>
            <a:pPr indent="-298450" lvl="0" marL="457200" rtl="0" algn="l">
              <a:lnSpc>
                <a:spcPct val="115000"/>
              </a:lnSpc>
              <a:spcBef>
                <a:spcPts val="1200"/>
              </a:spcBef>
              <a:spcAft>
                <a:spcPts val="0"/>
              </a:spcAft>
              <a:buClr>
                <a:schemeClr val="dk1"/>
              </a:buClr>
              <a:buSzPts val="1100"/>
              <a:buAutoNum type="arabicPeriod"/>
            </a:pPr>
            <a:r>
              <a:rPr lang="en"/>
              <a:t>A user is tricked into clicking on a malicious link that downloads a file from an external website.</a:t>
            </a:r>
            <a:endParaRPr/>
          </a:p>
          <a:p>
            <a:pPr indent="-298450" lvl="0" marL="457200" rtl="0" algn="l">
              <a:lnSpc>
                <a:spcPct val="115000"/>
              </a:lnSpc>
              <a:spcBef>
                <a:spcPts val="0"/>
              </a:spcBef>
              <a:spcAft>
                <a:spcPts val="0"/>
              </a:spcAft>
              <a:buClr>
                <a:schemeClr val="dk1"/>
              </a:buClr>
              <a:buSzPts val="1100"/>
              <a:buAutoNum type="arabicPeriod"/>
            </a:pPr>
            <a:r>
              <a:rPr lang="en"/>
              <a:t>The user executes the file, not knowing that the file is ransomware.</a:t>
            </a:r>
            <a:endParaRPr/>
          </a:p>
          <a:p>
            <a:pPr indent="-298450" lvl="0" marL="457200" rtl="0" algn="l">
              <a:lnSpc>
                <a:spcPct val="115000"/>
              </a:lnSpc>
              <a:spcBef>
                <a:spcPts val="0"/>
              </a:spcBef>
              <a:spcAft>
                <a:spcPts val="0"/>
              </a:spcAft>
              <a:buClr>
                <a:schemeClr val="dk1"/>
              </a:buClr>
              <a:buSzPts val="1100"/>
              <a:buAutoNum type="arabicPeriod"/>
            </a:pPr>
            <a:r>
              <a:rPr lang="en"/>
              <a:t>The ransomware takes advantage of vulnerabilities in the user’s computer and other computers to propagate throughout the organization.</a:t>
            </a:r>
            <a:endParaRPr/>
          </a:p>
          <a:p>
            <a:pPr indent="-298450" lvl="0" marL="457200" rtl="0" algn="l">
              <a:lnSpc>
                <a:spcPct val="115000"/>
              </a:lnSpc>
              <a:spcBef>
                <a:spcPts val="0"/>
              </a:spcBef>
              <a:spcAft>
                <a:spcPts val="0"/>
              </a:spcAft>
              <a:buClr>
                <a:schemeClr val="dk1"/>
              </a:buClr>
              <a:buSzPts val="1100"/>
              <a:buAutoNum type="arabicPeriod"/>
            </a:pPr>
            <a:r>
              <a:rPr lang="en"/>
              <a:t>The ransomware simultaneously encrypts files on all the computers, then displays messages on their screens demanding payment in exchange for decrypting the files.</a:t>
            </a:r>
            <a:endParaRPr/>
          </a:p>
          <a:p>
            <a:pPr indent="0" lvl="0" marL="0" rtl="0" algn="l">
              <a:spcBef>
                <a:spcPts val="1200"/>
              </a:spcBef>
              <a:spcAft>
                <a:spcPts val="0"/>
              </a:spcAft>
              <a:buNone/>
            </a:pPr>
            <a:r>
              <a:rPr lang="en"/>
              <a:t>https://www.nist.gov/itl/smallbusinesscyber/guidance-topic/ransomware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4d62c5bc52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4d62c5bc52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Ransomware is a type of malicious attack where attackers encrypt an organization’s data and demand payment to restore access.</a:t>
            </a:r>
            <a:endParaRPr/>
          </a:p>
          <a:p>
            <a:pPr indent="0" lvl="0" marL="0" rtl="0" algn="l">
              <a:lnSpc>
                <a:spcPct val="115000"/>
              </a:lnSpc>
              <a:spcBef>
                <a:spcPts val="1200"/>
              </a:spcBef>
              <a:spcAft>
                <a:spcPts val="0"/>
              </a:spcAft>
              <a:buClr>
                <a:schemeClr val="dk1"/>
              </a:buClr>
              <a:buSzPts val="1100"/>
              <a:buFont typeface="Arial"/>
              <a:buNone/>
            </a:pPr>
            <a:r>
              <a:rPr lang="en"/>
              <a:t>Here’s an example of how a ransomware attack can occur:</a:t>
            </a:r>
            <a:endParaRPr/>
          </a:p>
          <a:p>
            <a:pPr indent="-298450" lvl="0" marL="457200" rtl="0" algn="l">
              <a:lnSpc>
                <a:spcPct val="115000"/>
              </a:lnSpc>
              <a:spcBef>
                <a:spcPts val="1200"/>
              </a:spcBef>
              <a:spcAft>
                <a:spcPts val="0"/>
              </a:spcAft>
              <a:buClr>
                <a:schemeClr val="dk1"/>
              </a:buClr>
              <a:buSzPts val="1100"/>
              <a:buAutoNum type="arabicPeriod"/>
            </a:pPr>
            <a:r>
              <a:rPr lang="en"/>
              <a:t>A user is tricked into clicking on a malicious link that downloads a file from an external website.</a:t>
            </a:r>
            <a:endParaRPr/>
          </a:p>
          <a:p>
            <a:pPr indent="-298450" lvl="0" marL="457200" rtl="0" algn="l">
              <a:lnSpc>
                <a:spcPct val="115000"/>
              </a:lnSpc>
              <a:spcBef>
                <a:spcPts val="0"/>
              </a:spcBef>
              <a:spcAft>
                <a:spcPts val="0"/>
              </a:spcAft>
              <a:buClr>
                <a:schemeClr val="dk1"/>
              </a:buClr>
              <a:buSzPts val="1100"/>
              <a:buAutoNum type="arabicPeriod"/>
            </a:pPr>
            <a:r>
              <a:rPr lang="en"/>
              <a:t>The user executes the file, not knowing that the file is ransomware.</a:t>
            </a:r>
            <a:endParaRPr/>
          </a:p>
          <a:p>
            <a:pPr indent="-298450" lvl="0" marL="457200" rtl="0" algn="l">
              <a:lnSpc>
                <a:spcPct val="115000"/>
              </a:lnSpc>
              <a:spcBef>
                <a:spcPts val="0"/>
              </a:spcBef>
              <a:spcAft>
                <a:spcPts val="0"/>
              </a:spcAft>
              <a:buClr>
                <a:schemeClr val="dk1"/>
              </a:buClr>
              <a:buSzPts val="1100"/>
              <a:buAutoNum type="arabicPeriod"/>
            </a:pPr>
            <a:r>
              <a:rPr lang="en"/>
              <a:t>The ransomware takes advantage of vulnerabilities in the user’s computer and other computers to propagate throughout the organization.</a:t>
            </a:r>
            <a:endParaRPr/>
          </a:p>
          <a:p>
            <a:pPr indent="-298450" lvl="0" marL="457200" rtl="0" algn="l">
              <a:lnSpc>
                <a:spcPct val="115000"/>
              </a:lnSpc>
              <a:spcBef>
                <a:spcPts val="0"/>
              </a:spcBef>
              <a:spcAft>
                <a:spcPts val="0"/>
              </a:spcAft>
              <a:buClr>
                <a:schemeClr val="dk1"/>
              </a:buClr>
              <a:buSzPts val="1100"/>
              <a:buAutoNum type="arabicPeriod"/>
            </a:pPr>
            <a:r>
              <a:rPr lang="en"/>
              <a:t>The ransomware simultaneously encrypts files on all the computers, then displays messages on their screens demanding payment in exchange for decrypting the files.</a:t>
            </a:r>
            <a:endParaRPr/>
          </a:p>
          <a:p>
            <a:pPr indent="0" lvl="0" marL="0" rtl="0" algn="l">
              <a:spcBef>
                <a:spcPts val="1200"/>
              </a:spcBef>
              <a:spcAft>
                <a:spcPts val="0"/>
              </a:spcAft>
              <a:buNone/>
            </a:pPr>
            <a:r>
              <a:rPr lang="en"/>
              <a:t>https://www.nist.gov/itl/smallbusinesscyber/guidance-topic/ransomware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g2db1e9f5e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 name="Google Shape;46;g2db1e9f5e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Tail risk and model estimation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ebc70904b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ebc70904b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ebc70904b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ebc70904b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password can also help you manage your MFA tokens.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ebc70904b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ebc70904b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on average 100+ online accounts </a:t>
            </a:r>
            <a:r>
              <a:rPr lang="en" u="sng">
                <a:solidFill>
                  <a:schemeClr val="hlink"/>
                </a:solidFill>
                <a:hlinkClick r:id="rId2"/>
              </a:rPr>
              <a:t>https://www.cnn.com/2024/02/26/tech/digital-legacy-planning-personal-technology/index.html</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Until we all move to systems that are passwordless, you should use a password manager.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password manager you use should be </a:t>
            </a:r>
            <a:endParaRPr/>
          </a:p>
          <a:p>
            <a:pPr indent="-298450" lvl="0" marL="457200" rtl="0" algn="l">
              <a:spcBef>
                <a:spcPts val="0"/>
              </a:spcBef>
              <a:spcAft>
                <a:spcPts val="0"/>
              </a:spcAft>
              <a:buSzPts val="1100"/>
              <a:buChar char="-"/>
            </a:pPr>
            <a:r>
              <a:rPr lang="en"/>
              <a:t>Easy to use</a:t>
            </a:r>
            <a:endParaRPr/>
          </a:p>
          <a:p>
            <a:pPr indent="-298450" lvl="0" marL="457200" rtl="0" algn="l">
              <a:spcBef>
                <a:spcPts val="0"/>
              </a:spcBef>
              <a:spcAft>
                <a:spcPts val="0"/>
              </a:spcAft>
              <a:buSzPts val="1100"/>
              <a:buChar char="-"/>
            </a:pPr>
            <a:r>
              <a:rPr lang="en"/>
              <a:t>always available to you (including when you’re offline)</a:t>
            </a:r>
            <a:endParaRPr/>
          </a:p>
          <a:p>
            <a:pPr indent="-298450" lvl="0" marL="457200" rtl="0" algn="l">
              <a:spcBef>
                <a:spcPts val="0"/>
              </a:spcBef>
              <a:spcAft>
                <a:spcPts val="0"/>
              </a:spcAft>
              <a:buSzPts val="1100"/>
              <a:buChar char="-"/>
            </a:pPr>
            <a:r>
              <a:rPr lang="en"/>
              <a:t>Strongly encrypted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Extra bonus to using a collaborative password manager to share passwords. Don’t just copy and paste passwords in your messaging platform like Slack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6e459a26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6e459a26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ebc70904b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ebc70904b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with these systems is how obtrusive they are. There are always tradeoffs.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Google APP is probably the most transparent and easiest to use.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Apple Lockdown Mode is particularly onerous bc it prevents the sharing of apple photo albums, and it works on a per device basis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ee291f0e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ee291f0e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eddbc921e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eddbc921e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ebc70904b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ebc70904b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ebc70904b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ebc70904b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c7cf7991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ec7cf7991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34d62c5bc52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34d62c5bc52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ec7cf799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ec7cf799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VPNs protect your traffic from network operators that might be monitoring your network.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c7cf7991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ec7cf7991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34e854101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34e854101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What is Backdoors &amp; Breaches?</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Backdoors &amp; Breaches is a card-based tabletop exercise game designed to help organizations practice and improve their incident response capabilities in a fun, engaging format. Created by security experts Jason Blanchard and Black Hills Information Security, the game simulates real-world cybersecurity incidents, allowing teams to work through breach scenarios in a low-stress environment before facing them in reality.</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How the Game Works</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Core Components: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Initial Compromise Cards:</a:t>
            </a:r>
            <a:r>
              <a:rPr lang="en">
                <a:solidFill>
                  <a:schemeClr val="dk1"/>
                </a:solidFill>
              </a:rPr>
              <a:t> Represent ways attackers first enter your systems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Pivot &amp; Escalate Cards:</a:t>
            </a:r>
            <a:r>
              <a:rPr lang="en">
                <a:solidFill>
                  <a:schemeClr val="dk1"/>
                </a:solidFill>
              </a:rPr>
              <a:t> Show how attackers move laterally and gain privileges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Persistence Cards:</a:t>
            </a:r>
            <a:r>
              <a:rPr lang="en">
                <a:solidFill>
                  <a:schemeClr val="dk1"/>
                </a:solidFill>
              </a:rPr>
              <a:t> Illustrate methods attackers use to maintain access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C2 (Command &amp; Control) Cards:</a:t>
            </a:r>
            <a:r>
              <a:rPr lang="en">
                <a:solidFill>
                  <a:schemeClr val="dk1"/>
                </a:solidFill>
              </a:rPr>
              <a:t> Demonstrate how attackers control compromised systems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Procedure Cards:</a:t>
            </a:r>
            <a:r>
              <a:rPr lang="en">
                <a:solidFill>
                  <a:schemeClr val="dk1"/>
                </a:solidFill>
              </a:rPr>
              <a:t> Detail defensive security measures and controls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Inject Cards:</a:t>
            </a:r>
            <a:r>
              <a:rPr lang="en">
                <a:solidFill>
                  <a:schemeClr val="dk1"/>
                </a:solidFill>
              </a:rPr>
              <a:t> Introduce unexpected complications during the exercise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Gameplay:</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A facilitator (the "Incident Master") sets up a scenario using randomly drawn attack cards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Players form an incident response team and work through the breach scenario</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team must identify the attack path and determine appropriate response actions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Procedure cards test whether the organization has controls in place to detect and respond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Inject cards add realistic challenges and complications</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Benefits of Playing</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Practical Experience:</a:t>
            </a:r>
            <a:r>
              <a:rPr lang="en">
                <a:solidFill>
                  <a:schemeClr val="dk1"/>
                </a:solidFill>
              </a:rPr>
              <a:t> Provides hands-on practice with incident response procedures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Identifies Gaps:</a:t>
            </a:r>
            <a:r>
              <a:rPr lang="en">
                <a:solidFill>
                  <a:schemeClr val="dk1"/>
                </a:solidFill>
              </a:rPr>
              <a:t> Reveals weaknesses in your security controls and response plans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Builds Teamwork:</a:t>
            </a:r>
            <a:r>
              <a:rPr lang="en">
                <a:solidFill>
                  <a:schemeClr val="dk1"/>
                </a:solidFill>
              </a:rPr>
              <a:t> Improves communication between technical and non-technical staff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Creates Muscle Memory:</a:t>
            </a:r>
            <a:r>
              <a:rPr lang="en">
                <a:solidFill>
                  <a:schemeClr val="dk1"/>
                </a:solidFill>
              </a:rPr>
              <a:t> Develops instinctive response capabilities for real incidents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 Technical Prerequisites:</a:t>
            </a:r>
            <a:r>
              <a:rPr lang="en">
                <a:solidFill>
                  <a:schemeClr val="dk1"/>
                </a:solidFill>
              </a:rPr>
              <a:t> Accessible to participants at all technical levels</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Who Should Play</a:t>
            </a:r>
            <a:endParaRPr b="1" sz="17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Information Security Teams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IT Support Staff</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Executives and Management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Business Continuity Teams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Risk Management Professionals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Anyone involved in incident response</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en" sz="1700">
                <a:solidFill>
                  <a:schemeClr val="dk1"/>
                </a:solidFill>
              </a:rPr>
              <a:t>Getting Started</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game can be played in as little as one hour, making it easy to incorporate into meetings or training sessions. The core deck is available for purchase, and there's also a free print-and-play version available online. Organizations can customize scenarios to match their specific infrastructure and threat landscape.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Backdoors &amp; Breaches represents a shift from theoretical security planning to practical, scenario-based preparation. By regularly playing through different attack scenarios, organizations can build resilience and confidence in their ability to detect, respond to, and recover from cybersecurity incidents when—not if—they occur.</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4e854101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4e854101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via claude</a:t>
            </a:r>
            <a:endParaRPr/>
          </a:p>
          <a:p>
            <a:pPr indent="0" lvl="0" marL="0" rtl="0" algn="l">
              <a:spcBef>
                <a:spcPts val="0"/>
              </a:spcBef>
              <a:spcAft>
                <a:spcPts val="0"/>
              </a:spcAft>
              <a:buNone/>
            </a:pPr>
            <a:r>
              <a:rPr lang="en"/>
              <a:t>: </a:t>
            </a:r>
            <a:r>
              <a:rPr b="1" lang="en">
                <a:solidFill>
                  <a:schemeClr val="dk1"/>
                </a:solidFill>
              </a:rPr>
              <a:t>Create a Complete Inventory</a:t>
            </a:r>
            <a:endParaRPr b="1">
              <a:solidFill>
                <a:schemeClr val="dk1"/>
              </a:solidFill>
            </a:endParaRPr>
          </a:p>
          <a:p>
            <a:pPr indent="-298450" lvl="1" marL="914400" rtl="0" algn="l">
              <a:lnSpc>
                <a:spcPct val="115000"/>
              </a:lnSpc>
              <a:spcBef>
                <a:spcPts val="1200"/>
              </a:spcBef>
              <a:spcAft>
                <a:spcPts val="0"/>
              </a:spcAft>
              <a:buClr>
                <a:schemeClr val="dk1"/>
              </a:buClr>
              <a:buSzPts val="1100"/>
              <a:buChar char="○"/>
            </a:pPr>
            <a:r>
              <a:rPr lang="en">
                <a:solidFill>
                  <a:schemeClr val="dk1"/>
                </a:solidFill>
              </a:rPr>
              <a:t>Document all hardware, software, and data assets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Identify critical systems and their dependencies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Establish baseline normal operations for later comparison</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Develop a Formal Incident Response Plan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Define what constitutes an incident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Establish clear roles and responsibilities (who does what)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Create communication protocols (internal and external)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Document step-by-step procedures for common incidents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Include escalation paths and decision-making authority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Build and Train Your Response Team</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Designate team members with specific responsibilities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Provide specialized training in incident handling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Conduct regular tabletop exercises and simulations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Ensure 24/7 coverage with on-call rotations if necessary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Implement Detection and Containment Procedures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Deploy monitoring tools and establish alert thresholds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Create containment strategies for different incident types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Develop evidence collection and preservation procedures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Document eradication and recovery processes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Review and Improve Continuously</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Schedule regular plan reviews (at least annually)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Conduct post-incident analyses after every event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Update plans based on lessons learned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Test updates through additional simulations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Stay current with evolving threats and best practices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Each of these steps should be documented, regularly tested, and updated as your organization's technology environment changes or new threats emerge.</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ebc70904b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ebc70904b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https://en.wikipedia.org/wiki/Drowning_Girl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4e8541012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34e8541012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4fcc271758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34fcc27175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e141b2b8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e141b2b8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db1e9f5e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db1e9f5e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 ready for: Constellation, Membership dues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ebc70904b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ebc70904b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should take care of what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4d62c5bc5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4d62c5bc52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should take care of what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4d62c5bc5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4d62c5bc5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should take care of what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4d62c5bc52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4d62c5bc52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should take care of what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10" name="Google Shape;10;p2"/>
          <p:cNvSpPr txBox="1"/>
          <p:nvPr/>
        </p:nvSpPr>
        <p:spPr>
          <a:xfrm>
            <a:off x="8380198" y="4669148"/>
            <a:ext cx="709500" cy="372600"/>
          </a:xfrm>
          <a:prstGeom prst="rect">
            <a:avLst/>
          </a:prstGeom>
          <a:noFill/>
          <a:ln>
            <a:noFill/>
          </a:ln>
        </p:spPr>
        <p:txBody>
          <a:bodyPr anchorCtr="0" anchor="ctr" bIns="45700" lIns="45700" spcFirstLastPara="1" rIns="91425" wrap="square" tIns="45700">
            <a:noAutofit/>
          </a:bodyPr>
          <a:lstStyle/>
          <a:p>
            <a:pPr indent="0" lvl="0" marL="0" rtl="0" algn="l">
              <a:spcBef>
                <a:spcPts val="0"/>
              </a:spcBef>
              <a:spcAft>
                <a:spcPts val="0"/>
              </a:spcAft>
              <a:buNone/>
            </a:pPr>
            <a:fld id="{00000000-1234-1234-1234-123412341234}" type="slidenum">
              <a:rPr lang="en" sz="1200">
                <a:solidFill>
                  <a:srgbClr val="2C2C2C"/>
                </a:solidFill>
                <a:latin typeface="Corbel"/>
                <a:ea typeface="Corbel"/>
                <a:cs typeface="Corbel"/>
                <a:sym typeface="Corbel"/>
              </a:rPr>
              <a:t>‹#›</a:t>
            </a:fld>
            <a:endParaRPr sz="1200">
              <a:solidFill>
                <a:srgbClr val="2C2C2C"/>
              </a:solidFill>
              <a:latin typeface="Corbel"/>
              <a:ea typeface="Corbel"/>
              <a:cs typeface="Corbel"/>
              <a:sym typeface="Corbel"/>
            </a:endParaRPr>
          </a:p>
        </p:txBody>
      </p:sp>
      <p:sp>
        <p:nvSpPr>
          <p:cNvPr id="11" name="Google Shape;11;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b="1" sz="3600"/>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2" name="Google Shape;12;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3" name="Google Shape;13;p2"/>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14" name="Google Shape;14;p2"/>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n=-n-done" type="twoColTx">
  <p:cSld name="TITLE_AND_TWO_COLUMNS">
    <p:bg>
      <p:bgPr>
        <a:solidFill>
          <a:srgbClr val="F3F3F3"/>
        </a:solidFill>
      </p:bgPr>
    </p:bg>
    <p:spTree>
      <p:nvGrpSpPr>
        <p:cNvPr id="15" name="Shape 15"/>
        <p:cNvGrpSpPr/>
        <p:nvPr/>
      </p:nvGrpSpPr>
      <p:grpSpPr>
        <a:xfrm>
          <a:off x="0" y="0"/>
          <a:ext cx="0" cy="0"/>
          <a:chOff x="0" y="0"/>
          <a:chExt cx="0" cy="0"/>
        </a:xfrm>
      </p:grpSpPr>
      <p:sp>
        <p:nvSpPr>
          <p:cNvPr id="16" name="Google Shape;16;p3"/>
          <p:cNvSpPr/>
          <p:nvPr/>
        </p:nvSpPr>
        <p:spPr>
          <a:xfrm>
            <a:off x="0" y="4567300"/>
            <a:ext cx="9144000" cy="6447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38761D"/>
                </a:solidFill>
                <a:latin typeface="Corbel"/>
                <a:ea typeface="Corbel"/>
                <a:cs typeface="Corbel"/>
                <a:sym typeface="Corbel"/>
              </a:rPr>
              <a:t>TLP GREEN</a:t>
            </a:r>
            <a:endParaRPr b="0" i="0" sz="1400" u="none" cap="none" strike="noStrike">
              <a:solidFill>
                <a:srgbClr val="38761D"/>
              </a:solidFill>
              <a:latin typeface="Corbel"/>
              <a:ea typeface="Corbel"/>
              <a:cs typeface="Corbel"/>
              <a:sym typeface="Corbel"/>
            </a:endParaRPr>
          </a:p>
        </p:txBody>
      </p:sp>
      <p:sp>
        <p:nvSpPr>
          <p:cNvPr id="17" name="Google Shape;17;p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 name="Google Shape;18;p3"/>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9" name="Google Shape;19;p3"/>
          <p:cNvSpPr txBox="1"/>
          <p:nvPr>
            <p:ph idx="2" type="body"/>
          </p:nvPr>
        </p:nvSpPr>
        <p:spPr>
          <a:xfrm>
            <a:off x="5611975" y="1018900"/>
            <a:ext cx="3475500" cy="4028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0" name="Google Shape;20;p3"/>
          <p:cNvSpPr/>
          <p:nvPr/>
        </p:nvSpPr>
        <p:spPr>
          <a:xfrm>
            <a:off x="0" y="0"/>
            <a:ext cx="9144000" cy="141300"/>
          </a:xfrm>
          <a:prstGeom prst="rect">
            <a:avLst/>
          </a:prstGeom>
          <a:solidFill>
            <a:srgbClr val="099BD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orbel"/>
              <a:ea typeface="Corbel"/>
              <a:cs typeface="Corbel"/>
              <a:sym typeface="Corbel"/>
            </a:endParaRPr>
          </a:p>
        </p:txBody>
      </p:sp>
      <p:pic>
        <p:nvPicPr>
          <p:cNvPr descr="A group of people in a shield&#10;&#10;Description automatically generated" id="21" name="Google Shape;21;p3"/>
          <p:cNvPicPr preferRelativeResize="0"/>
          <p:nvPr/>
        </p:nvPicPr>
        <p:blipFill rotWithShape="1">
          <a:blip r:embed="rId2">
            <a:alphaModFix/>
          </a:blip>
          <a:srcRect b="0" l="0" r="0" t="0"/>
          <a:stretch/>
        </p:blipFill>
        <p:spPr>
          <a:xfrm>
            <a:off x="116329" y="4169344"/>
            <a:ext cx="886452" cy="8842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6"/>
              </a:buClr>
              <a:buSzPts val="2800"/>
              <a:buFont typeface="Montserrat ExtraBold"/>
              <a:buNone/>
              <a:defRPr sz="2800">
                <a:solidFill>
                  <a:schemeClr val="accent6"/>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6"/>
              </a:buClr>
              <a:buSzPts val="1800"/>
              <a:buFont typeface="Montserrat"/>
              <a:buChar char="●"/>
              <a:defRPr sz="1800">
                <a:solidFill>
                  <a:schemeClr val="accent6"/>
                </a:solidFill>
                <a:latin typeface="Montserrat"/>
                <a:ea typeface="Montserrat"/>
                <a:cs typeface="Montserrat"/>
                <a:sym typeface="Montserrat"/>
              </a:defRPr>
            </a:lvl1pPr>
            <a:lvl2pPr indent="-317500" lvl="1" marL="9144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2pPr>
            <a:lvl3pPr indent="-317500" lvl="2" marL="13716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3pPr>
            <a:lvl4pPr indent="-317500" lvl="3" marL="18288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4pPr>
            <a:lvl5pPr indent="-317500" lvl="4" marL="22860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5pPr>
            <a:lvl6pPr indent="-317500" lvl="5" marL="27432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6pPr>
            <a:lvl7pPr indent="-317500" lvl="6" marL="32004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7pPr>
            <a:lvl8pPr indent="-317500" lvl="7" marL="3657600">
              <a:lnSpc>
                <a:spcPct val="100000"/>
              </a:lnSpc>
              <a:spcBef>
                <a:spcPts val="1600"/>
              </a:spcBef>
              <a:spcAft>
                <a:spcPts val="0"/>
              </a:spcAft>
              <a:buClr>
                <a:schemeClr val="accent6"/>
              </a:buClr>
              <a:buSzPts val="1400"/>
              <a:buFont typeface="Montserrat"/>
              <a:buChar char="○"/>
              <a:defRPr>
                <a:solidFill>
                  <a:schemeClr val="accent6"/>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accent6"/>
              </a:buClr>
              <a:buSzPts val="1400"/>
              <a:buFont typeface="Montserrat"/>
              <a:buChar char="■"/>
              <a:defRPr>
                <a:solidFill>
                  <a:schemeClr val="accent6"/>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4.png"/><Relationship Id="rId4" Type="http://schemas.openxmlformats.org/officeDocument/2006/relationships/hyperlink" Target="https://www.ngoisac.org/" TargetMode="External"/><Relationship Id="rId5" Type="http://schemas.openxmlformats.org/officeDocument/2006/relationships/hyperlink" Target="mailto:membership@ngoisac.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g"/><Relationship Id="rId4" Type="http://schemas.openxmlformats.org/officeDocument/2006/relationships/hyperlink" Target="https://www.nngroup.com/articles/design-risk-managemen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hyperlink" Target="https://www.nngroup.com/articles/design-risk-management/" TargetMode="External"/><Relationship Id="rId5"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7.gif"/><Relationship Id="rId5" Type="http://schemas.openxmlformats.org/officeDocument/2006/relationships/image" Target="../media/image11.gif"/><Relationship Id="rId6" Type="http://schemas.openxmlformats.org/officeDocument/2006/relationships/image" Target="../media/image3.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hyperlink" Target="https://www.rfc-editor.org/rfc/rfc3986#page-45?semantic-attac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hyperlink" Target="https://www.rfc-editor.org/rfc/rfc3986#page-45?semantic-attac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hyperlink" Target="https://www.rfc-editor.org/rfc/rfc3986#page-45?semantic-attack" TargetMode="External"/><Relationship Id="rId5" Type="http://schemas.openxmlformats.org/officeDocument/2006/relationships/hyperlink" Target="https://www.rfc-editor.org/rfc/rfc3986#page-45?semantic-attack" TargetMode="External"/><Relationship Id="rId6" Type="http://schemas.openxmlformats.org/officeDocument/2006/relationships/hyperlink" Target="https://www.rfc-editor.org/rfc/rfc3986#page-45?semantic-attack" TargetMode="External"/><Relationship Id="rId7" Type="http://schemas.openxmlformats.org/officeDocument/2006/relationships/hyperlink" Target="https://en.wikipedia.org/wiki/Tuvalu"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hyperlink" Target="https://www.rfc-editor.org/rfc/rfc3986#page-45?semantic-attack" TargetMode="External"/><Relationship Id="rId5" Type="http://schemas.openxmlformats.org/officeDocument/2006/relationships/hyperlink" Target="https://www.rfc-editor.org/rfc/rfc3986#page-45?semantic-attack" TargetMode="External"/><Relationship Id="rId6" Type="http://schemas.openxmlformats.org/officeDocument/2006/relationships/hyperlink" Target="https://www.rfc-editor.org/rfc/rfc3986#page-45?semantic-attack"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hyperlink" Target="https://www.rfc-editor.org/rfc/rfc3986#page-45?semantic-attack" TargetMode="External"/><Relationship Id="rId5" Type="http://schemas.openxmlformats.org/officeDocument/2006/relationships/hyperlink" Target="https://www.rfc-editor.org/rfc/rfc3986#page-45?semantic-attac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hyperlink" Target="https://phishingquiz.withgoogle.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bit.ly/NGO_ISAC-Take9" TargetMode="External"/><Relationship Id="rId4"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hyperlink" Target="https://www.khanacademy.org/computing/computer-science/algorithms/graph-representation/a/describing-graph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justice.gov/archives/jm/criminal-resource-manual-2403-hobbs-act-extortion-force-violence-or-fear" TargetMode="External"/><Relationship Id="rId4" Type="http://schemas.openxmlformats.org/officeDocument/2006/relationships/hyperlink" Target="https://www.fbi.gov/news/press-releases/fbi-releases-annual-internet-crime-repor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fbi.gov/how-we-can-help-you/scams-and-safety/common-scams-and-crimes/business-email-compromise" TargetMode="Externa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propublica.org/article/whats-a-pig-butchering-scam-heres-how-to-avoid-falling-victim-to-one" TargetMode="External"/><Relationship Id="rId4" Type="http://schemas.openxmlformats.org/officeDocument/2006/relationships/hyperlink" Target="https://www.youtube.com/watch?v=pLPpl2ISKTg" TargetMode="External"/><Relationship Id="rId5" Type="http://schemas.openxmlformats.org/officeDocument/2006/relationships/hyperlink" Target="https://www.youtube.com/watch?v=pLPpl2ISKTg" TargetMode="External"/><Relationship Id="rId6" Type="http://schemas.openxmlformats.org/officeDocument/2006/relationships/image" Target="../media/image53.png"/><Relationship Id="rId7"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ibm.com/think/insights/ransomware-negotiator-how-i-got-started"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www.yubico.com/why-yubico/secure-it-forward/" TargetMode="External"/></Relationships>
</file>

<file path=ppt/slides/_rels/slide42.xml.rels><?xml version="1.0" encoding="UTF-8" standalone="yes"?><Relationships xmlns="http://schemas.openxmlformats.org/package/2006/relationships"><Relationship Id="rId11" Type="http://schemas.openxmlformats.org/officeDocument/2006/relationships/hyperlink" Target="https://apps.apple.com/us/app/passwords/id6473799789" TargetMode="External"/><Relationship Id="rId10" Type="http://schemas.openxmlformats.org/officeDocument/2006/relationships/hyperlink" Target="https://nordvpn.org/" TargetMode="External"/><Relationship Id="rId13" Type="http://schemas.openxmlformats.org/officeDocument/2006/relationships/hyperlink" Target="https://support.microsoft.com/en-us/account-billing/about-microsoft-authenticator-9783c865-0308-42fb-a519-8cf666fe0acc" TargetMode="External"/><Relationship Id="rId12" Type="http://schemas.openxmlformats.org/officeDocument/2006/relationships/hyperlink" Target="https://passwords.google.com/intro" TargetMode="External"/><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en.wikipedia.org/wiki/List_of_password_managers" TargetMode="External"/><Relationship Id="rId4" Type="http://schemas.openxmlformats.org/officeDocument/2006/relationships/hyperlink" Target="https://1password.com/" TargetMode="External"/><Relationship Id="rId9" Type="http://schemas.openxmlformats.org/officeDocument/2006/relationships/hyperlink" Target="https://nordpass.com/password-manager" TargetMode="External"/><Relationship Id="rId14" Type="http://schemas.openxmlformats.org/officeDocument/2006/relationships/image" Target="../media/image21.png"/><Relationship Id="rId5" Type="http://schemas.openxmlformats.org/officeDocument/2006/relationships/hyperlink" Target="https://www.keepersecurity.com/?" TargetMode="External"/><Relationship Id="rId6" Type="http://schemas.openxmlformats.org/officeDocument/2006/relationships/hyperlink" Target="https://www.lastpass.com" TargetMode="External"/><Relationship Id="rId7" Type="http://schemas.openxmlformats.org/officeDocument/2006/relationships/hyperlink" Target="https://bitwarden.com/" TargetMode="External"/><Relationship Id="rId8" Type="http://schemas.openxmlformats.org/officeDocument/2006/relationships/hyperlink" Target="https://www.dashlane.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hyperlink" Target="https://landing.google.com/advancedprotection/" TargetMode="External"/><Relationship Id="rId4" Type="http://schemas.openxmlformats.org/officeDocument/2006/relationships/hyperlink" Target="https://support.microsoft.com/en-us/office/microsoft-365-advanced-protection-82e72640-39be-4dc7-8efd-740fb289123a" TargetMode="External"/><Relationship Id="rId5" Type="http://schemas.openxmlformats.org/officeDocument/2006/relationships/hyperlink" Target="https://support.apple.com/en-us/105120" TargetMode="External"/><Relationship Id="rId6" Type="http://schemas.openxmlformats.org/officeDocument/2006/relationships/image" Target="../media/image3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3.jpg"/></Relationships>
</file>

<file path=ppt/slides/_rels/slide46.xml.rels><?xml version="1.0" encoding="UTF-8" standalone="yes"?><Relationships xmlns="http://schemas.openxmlformats.org/package/2006/relationships"><Relationship Id="rId11" Type="http://schemas.openxmlformats.org/officeDocument/2006/relationships/hyperlink" Target="https://www.consumerfinance.gov/ask-cfpb/how-are-prepaid-cards-debit-cards-and-credit-cards-different-en-433/" TargetMode="External"/><Relationship Id="rId10" Type="http://schemas.openxmlformats.org/officeDocument/2006/relationships/hyperlink" Target="https://www.equifax.com/business/product/business-credit-reports/" TargetMode="External"/><Relationship Id="rId12"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krebsonsecurity.com/2017/11/simple-banking-security-tip-verbal-passwords/" TargetMode="External"/><Relationship Id="rId4" Type="http://schemas.openxmlformats.org/officeDocument/2006/relationships/hyperlink" Target="https://www.irs.gov/identity-theft-fraud-scams/get-an-identity-protection-pin" TargetMode="External"/><Relationship Id="rId9" Type="http://schemas.openxmlformats.org/officeDocument/2006/relationships/hyperlink" Target="https://www.dnb.com/marketing/media/birsnapshot.html?utm_source=google&amp;utm_medium=cpc&amp;utm_campaign=BrandedCampaign&amp;utm_content=&amp;utm_term=dun%20%26%20bradstreet%20credit%20report&amp;campaignid=17323560918&amp;adgroupid=142049559538&amp;creativeid=700352577562&amp;gad_source=1&amp;gclid=EAIaIQobChMI4MKS-fe9hwMVn3FHAR17VQd8EAAYAiAAEgIPzPD_BwE&amp;gclsrc=aw.ds" TargetMode="External"/><Relationship Id="rId5" Type="http://schemas.openxmlformats.org/officeDocument/2006/relationships/hyperlink" Target="https://www.wired.com/story/jd-vance-venmo/" TargetMode="External"/><Relationship Id="rId6" Type="http://schemas.openxmlformats.org/officeDocument/2006/relationships/hyperlink" Target="https://techcrunch.com/2018/02/16/zelle-users-are-finding-out-the-hard-way-theres-no-fraud-protection/" TargetMode="External"/><Relationship Id="rId7" Type="http://schemas.openxmlformats.org/officeDocument/2006/relationships/hyperlink" Target="https://www.annualcreditreport.com/index.action" TargetMode="External"/><Relationship Id="rId8" Type="http://schemas.openxmlformats.org/officeDocument/2006/relationships/hyperlink" Target="https://smallbusiness.experian.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hyperlink" Target="https://www.fcc.gov/consumers/guides/stop-unwanted-robocalls-and-texts" TargetMode="Externa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jpg"/><Relationship Id="rId4" Type="http://schemas.openxmlformats.org/officeDocument/2006/relationships/image" Target="../media/image3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7.jpg"/><Relationship Id="rId4" Type="http://schemas.openxmlformats.org/officeDocument/2006/relationships/hyperlink" Target="https://ngoisac.github.io/play.backdoorsandbreaches.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mgaleg.maryland.gov/mgawebsite/laws/StatuteText?article=gcl&amp;section=14-3504&amp;enactments=False&amp;archived=False" TargetMode="External"/><Relationship Id="rId4" Type="http://schemas.openxmlformats.org/officeDocument/2006/relationships/image" Target="../media/image5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jpg"/><Relationship Id="rId4" Type="http://schemas.openxmlformats.org/officeDocument/2006/relationships/image" Target="../media/image7.gif"/><Relationship Id="rId5" Type="http://schemas.openxmlformats.org/officeDocument/2006/relationships/image" Target="../media/image11.gif"/><Relationship Id="rId6" Type="http://schemas.openxmlformats.org/officeDocument/2006/relationships/image" Target="../media/image3.gif"/></Relationships>
</file>

<file path=ppt/slides/_rels/slide57.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43.png"/><Relationship Id="rId13" Type="http://schemas.openxmlformats.org/officeDocument/2006/relationships/image" Target="../media/image51.png"/><Relationship Id="rId12"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3.jpg"/><Relationship Id="rId4" Type="http://schemas.openxmlformats.org/officeDocument/2006/relationships/image" Target="../media/image41.png"/><Relationship Id="rId9" Type="http://schemas.openxmlformats.org/officeDocument/2006/relationships/image" Target="../media/image45.png"/><Relationship Id="rId15" Type="http://schemas.openxmlformats.org/officeDocument/2006/relationships/image" Target="../media/image46.png"/><Relationship Id="rId14" Type="http://schemas.openxmlformats.org/officeDocument/2006/relationships/image" Target="../media/image40.png"/><Relationship Id="rId16" Type="http://schemas.openxmlformats.org/officeDocument/2006/relationships/image" Target="../media/image50.png"/><Relationship Id="rId5" Type="http://schemas.openxmlformats.org/officeDocument/2006/relationships/image" Target="../media/image26.png"/><Relationship Id="rId6" Type="http://schemas.openxmlformats.org/officeDocument/2006/relationships/image" Target="../media/image37.png"/><Relationship Id="rId7" Type="http://schemas.openxmlformats.org/officeDocument/2006/relationships/image" Target="../media/image35.png"/><Relationship Id="rId8"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hyperlink" Target="https://www.nngroup.com/articles/design-risk-man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hyperlink" Target="https://www.nngroup.com/articles/design-risk-management/"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hyperlink" Target="https://www.nngroup.com/articles/design-risk-managemen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hyperlink" Target="https://www.nngroup.com/articles/design-risk-managemen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 name="Shape 25"/>
        <p:cNvGrpSpPr/>
        <p:nvPr/>
      </p:nvGrpSpPr>
      <p:grpSpPr>
        <a:xfrm>
          <a:off x="0" y="0"/>
          <a:ext cx="0" cy="0"/>
          <a:chOff x="0" y="0"/>
          <a:chExt cx="0" cy="0"/>
        </a:xfrm>
      </p:grpSpPr>
      <p:sp>
        <p:nvSpPr>
          <p:cNvPr id="26" name="Google Shape;26;p4"/>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t>NGO-ISAC</a:t>
            </a:r>
            <a:endParaRPr/>
          </a:p>
        </p:txBody>
      </p:sp>
      <p:sp>
        <p:nvSpPr>
          <p:cNvPr id="27" name="Google Shape;27;p4"/>
          <p:cNvSpPr txBox="1"/>
          <p:nvPr>
            <p:ph idx="1" type="subTitle"/>
          </p:nvPr>
        </p:nvSpPr>
        <p:spPr>
          <a:xfrm>
            <a:off x="4124225" y="467880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Summer, 2025</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 name="Google Shape;28;p4"/>
          <p:cNvSpPr txBox="1"/>
          <p:nvPr>
            <p:ph type="ctrTitle"/>
          </p:nvPr>
        </p:nvSpPr>
        <p:spPr>
          <a:xfrm>
            <a:off x="1716100" y="2624375"/>
            <a:ext cx="55242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200">
                <a:latin typeface="Montserrat"/>
                <a:ea typeface="Montserrat"/>
                <a:cs typeface="Montserrat"/>
                <a:sym typeface="Montserrat"/>
              </a:rPr>
              <a:t>Security Awareness Training</a:t>
            </a:r>
            <a:endParaRPr sz="2200">
              <a:latin typeface="Montserrat"/>
              <a:ea typeface="Montserrat"/>
              <a:cs typeface="Montserrat"/>
              <a:sym typeface="Montserrat"/>
            </a:endParaRPr>
          </a:p>
        </p:txBody>
      </p:sp>
      <p:cxnSp>
        <p:nvCxnSpPr>
          <p:cNvPr id="29" name="Google Shape;29;p4"/>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0" name="Google Shape;30;p4"/>
          <p:cNvPicPr preferRelativeResize="0"/>
          <p:nvPr/>
        </p:nvPicPr>
        <p:blipFill rotWithShape="1">
          <a:blip r:embed="rId3">
            <a:alphaModFix/>
          </a:blip>
          <a:srcRect b="24653" l="0" r="0" t="0"/>
          <a:stretch/>
        </p:blipFill>
        <p:spPr>
          <a:xfrm>
            <a:off x="3382350" y="133100"/>
            <a:ext cx="2379300" cy="1787424"/>
          </a:xfrm>
          <a:prstGeom prst="rect">
            <a:avLst/>
          </a:prstGeom>
          <a:noFill/>
          <a:ln>
            <a:noFill/>
          </a:ln>
        </p:spPr>
      </p:pic>
      <p:sp>
        <p:nvSpPr>
          <p:cNvPr id="31" name="Google Shape;31;p4"/>
          <p:cNvSpPr txBox="1"/>
          <p:nvPr>
            <p:ph idx="1" type="subTitle"/>
          </p:nvPr>
        </p:nvSpPr>
        <p:spPr>
          <a:xfrm>
            <a:off x="2508100" y="3266925"/>
            <a:ext cx="3940200" cy="8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100" u="sng">
                <a:solidFill>
                  <a:schemeClr val="hlink"/>
                </a:solidFill>
                <a:hlinkClick r:id="rId4"/>
              </a:rPr>
              <a:t>https://www.ngoisac.org/</a:t>
            </a:r>
            <a:br>
              <a:rPr lang="en" sz="1100"/>
            </a:br>
            <a:r>
              <a:rPr lang="en" sz="1100" u="sng">
                <a:solidFill>
                  <a:schemeClr val="hlink"/>
                </a:solidFill>
                <a:hlinkClick r:id="rId5"/>
              </a:rPr>
              <a:t>membership@ngoisac.org</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A risk-assessment matrix, which features severity levels listed vertically: minimal, moderate, critical, and catastrophic. Probability, or expected frequency, is listed horizontally: unlikely, seldom, occasional, likely, and frequent. Within this 2-dimensional matrix, four risk levels are listed: low, medium, high, and very high. " id="93" name="Google Shape;93;p13"/>
          <p:cNvPicPr preferRelativeResize="0"/>
          <p:nvPr/>
        </p:nvPicPr>
        <p:blipFill rotWithShape="1">
          <a:blip r:embed="rId3">
            <a:alphaModFix/>
          </a:blip>
          <a:srcRect b="11251" l="2146" r="6127" t="1259"/>
          <a:stretch/>
        </p:blipFill>
        <p:spPr>
          <a:xfrm>
            <a:off x="973008" y="0"/>
            <a:ext cx="7624491" cy="5208224"/>
          </a:xfrm>
          <a:prstGeom prst="rect">
            <a:avLst/>
          </a:prstGeom>
          <a:noFill/>
          <a:ln>
            <a:noFill/>
          </a:ln>
        </p:spPr>
      </p:pic>
      <p:sp>
        <p:nvSpPr>
          <p:cNvPr id="94" name="Google Shape;94;p13"/>
          <p:cNvSpPr txBox="1"/>
          <p:nvPr/>
        </p:nvSpPr>
        <p:spPr>
          <a:xfrm>
            <a:off x="5362300" y="4896200"/>
            <a:ext cx="3679800" cy="1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Montserrat"/>
                <a:ea typeface="Montserrat"/>
                <a:cs typeface="Montserrat"/>
                <a:sym typeface="Montserrat"/>
                <a:hlinkClick r:id="rId4"/>
              </a:rPr>
              <a:t>https://www.nngroup.com/articles/design-risk-management/</a:t>
            </a:r>
            <a:endParaRPr sz="900">
              <a:solidFill>
                <a:schemeClr val="accent6"/>
              </a:solidFill>
              <a:latin typeface="Montserrat"/>
              <a:ea typeface="Montserrat"/>
              <a:cs typeface="Montserrat"/>
              <a:sym typeface="Montserrat"/>
            </a:endParaRPr>
          </a:p>
        </p:txBody>
      </p:sp>
      <p:grpSp>
        <p:nvGrpSpPr>
          <p:cNvPr id="95" name="Google Shape;95;p13"/>
          <p:cNvGrpSpPr/>
          <p:nvPr/>
        </p:nvGrpSpPr>
        <p:grpSpPr>
          <a:xfrm>
            <a:off x="3554588" y="1996200"/>
            <a:ext cx="1807713" cy="1515000"/>
            <a:chOff x="3274263" y="1299950"/>
            <a:chExt cx="1807713" cy="1515000"/>
          </a:xfrm>
        </p:grpSpPr>
        <p:sp>
          <p:nvSpPr>
            <p:cNvPr id="96" name="Google Shape;96;p13"/>
            <p:cNvSpPr/>
            <p:nvPr/>
          </p:nvSpPr>
          <p:spPr>
            <a:xfrm>
              <a:off x="3274263" y="1299950"/>
              <a:ext cx="1765200" cy="15150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97" name="Google Shape;97;p13"/>
            <p:cNvSpPr txBox="1"/>
            <p:nvPr/>
          </p:nvSpPr>
          <p:spPr>
            <a:xfrm>
              <a:off x="3630575" y="1485788"/>
              <a:ext cx="1451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medical</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database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theft</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descr="A risk-assessment matrix, which features severity levels listed vertically: minimal, moderate, critical, and catastrophic. Probability, or expected frequency, is listed horizontally: unlikely, seldom, occasional, likely, and frequent. Within this 2-dimensional matrix, four risk levels are listed: low, medium, high, and very high. " id="102" name="Google Shape;102;p14"/>
          <p:cNvPicPr preferRelativeResize="0"/>
          <p:nvPr/>
        </p:nvPicPr>
        <p:blipFill rotWithShape="1">
          <a:blip r:embed="rId3">
            <a:alphaModFix/>
          </a:blip>
          <a:srcRect b="11251" l="2146" r="6127" t="1259"/>
          <a:stretch/>
        </p:blipFill>
        <p:spPr>
          <a:xfrm>
            <a:off x="973008" y="0"/>
            <a:ext cx="7624491" cy="5208224"/>
          </a:xfrm>
          <a:prstGeom prst="rect">
            <a:avLst/>
          </a:prstGeom>
          <a:noFill/>
          <a:ln>
            <a:noFill/>
          </a:ln>
        </p:spPr>
      </p:pic>
      <p:sp>
        <p:nvSpPr>
          <p:cNvPr id="103" name="Google Shape;103;p14"/>
          <p:cNvSpPr txBox="1"/>
          <p:nvPr/>
        </p:nvSpPr>
        <p:spPr>
          <a:xfrm>
            <a:off x="5362300" y="4896200"/>
            <a:ext cx="3679800" cy="1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Montserrat"/>
                <a:ea typeface="Montserrat"/>
                <a:cs typeface="Montserrat"/>
                <a:sym typeface="Montserrat"/>
                <a:hlinkClick r:id="rId4"/>
              </a:rPr>
              <a:t>https://www.nngroup.com/articles/design-risk-management/</a:t>
            </a:r>
            <a:endParaRPr sz="900">
              <a:solidFill>
                <a:schemeClr val="accent6"/>
              </a:solidFill>
              <a:latin typeface="Montserrat"/>
              <a:ea typeface="Montserrat"/>
              <a:cs typeface="Montserrat"/>
              <a:sym typeface="Montserrat"/>
            </a:endParaRPr>
          </a:p>
        </p:txBody>
      </p:sp>
      <p:sp>
        <p:nvSpPr>
          <p:cNvPr id="104" name="Google Shape;104;p14"/>
          <p:cNvSpPr/>
          <p:nvPr/>
        </p:nvSpPr>
        <p:spPr>
          <a:xfrm>
            <a:off x="3554588" y="1996200"/>
            <a:ext cx="1765200" cy="1515000"/>
          </a:xfrm>
          <a:prstGeom prst="hexagon">
            <a:avLst>
              <a:gd fmla="val 28852" name="adj"/>
              <a:gd fmla="val 115470" name="vf"/>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5" name="Google Shape;105;p14"/>
          <p:cNvSpPr txBox="1"/>
          <p:nvPr/>
        </p:nvSpPr>
        <p:spPr>
          <a:xfrm>
            <a:off x="3910900" y="2182038"/>
            <a:ext cx="1451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med</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database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theft</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p:txBody>
      </p:sp>
      <p:grpSp>
        <p:nvGrpSpPr>
          <p:cNvPr id="106" name="Google Shape;106;p14"/>
          <p:cNvGrpSpPr/>
          <p:nvPr/>
        </p:nvGrpSpPr>
        <p:grpSpPr>
          <a:xfrm>
            <a:off x="5903638" y="1996200"/>
            <a:ext cx="1807713" cy="1515000"/>
            <a:chOff x="3274263" y="1299950"/>
            <a:chExt cx="1807713" cy="1515000"/>
          </a:xfrm>
        </p:grpSpPr>
        <p:sp>
          <p:nvSpPr>
            <p:cNvPr id="107" name="Google Shape;107;p14"/>
            <p:cNvSpPr/>
            <p:nvPr/>
          </p:nvSpPr>
          <p:spPr>
            <a:xfrm>
              <a:off x="3274263" y="1299950"/>
              <a:ext cx="1765200" cy="15150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108" name="Google Shape;108;p14"/>
            <p:cNvSpPr txBox="1"/>
            <p:nvPr/>
          </p:nvSpPr>
          <p:spPr>
            <a:xfrm>
              <a:off x="3630575" y="1485788"/>
              <a:ext cx="1451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medical</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database </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theft</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p:txBody>
        </p:sp>
      </p:grpSp>
      <p:pic>
        <p:nvPicPr>
          <p:cNvPr descr="right arrow transparent background alpha" id="109" name="Google Shape;109;p14"/>
          <p:cNvPicPr preferRelativeResize="0"/>
          <p:nvPr/>
        </p:nvPicPr>
        <p:blipFill>
          <a:blip r:embed="rId5">
            <a:alphaModFix/>
          </a:blip>
          <a:stretch>
            <a:fillRect/>
          </a:stretch>
        </p:blipFill>
        <p:spPr>
          <a:xfrm>
            <a:off x="4349300" y="1630225"/>
            <a:ext cx="2246950" cy="2246950"/>
          </a:xfrm>
          <a:prstGeom prst="rect">
            <a:avLst/>
          </a:prstGeom>
          <a:noFill/>
          <a:ln>
            <a:noFill/>
          </a:ln>
        </p:spPr>
      </p:pic>
      <p:sp>
        <p:nvSpPr>
          <p:cNvPr id="110" name="Google Shape;110;p14"/>
          <p:cNvSpPr txBox="1"/>
          <p:nvPr/>
        </p:nvSpPr>
        <p:spPr>
          <a:xfrm>
            <a:off x="3910900" y="3590200"/>
            <a:ext cx="4108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accent6"/>
                </a:solidFill>
                <a:latin typeface="Impact"/>
                <a:ea typeface="Impact"/>
                <a:cs typeface="Impact"/>
                <a:sym typeface="Impact"/>
              </a:rPr>
              <a:t>Data Loss Prevention</a:t>
            </a:r>
            <a:endParaRPr sz="3200">
              <a:solidFill>
                <a:schemeClr val="accent6"/>
              </a:solidFill>
              <a:latin typeface="Impact"/>
              <a:ea typeface="Impact"/>
              <a:cs typeface="Impact"/>
              <a:sym typeface="Impac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txBox="1"/>
          <p:nvPr>
            <p:ph idx="1" type="body"/>
          </p:nvPr>
        </p:nvSpPr>
        <p:spPr>
          <a:xfrm>
            <a:off x="707725" y="441475"/>
            <a:ext cx="8045400" cy="38499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Categories</a:t>
            </a:r>
            <a:r>
              <a:rPr b="1" lang="en"/>
              <a:t> of Threat Actors</a:t>
            </a:r>
            <a:endParaRPr b="1"/>
          </a:p>
          <a:p>
            <a:pPr indent="-317500" lvl="0" marL="457200" rtl="0" algn="l">
              <a:lnSpc>
                <a:spcPct val="115000"/>
              </a:lnSpc>
              <a:spcBef>
                <a:spcPts val="1200"/>
              </a:spcBef>
              <a:spcAft>
                <a:spcPts val="0"/>
              </a:spcAft>
              <a:buSzPts val="1400"/>
              <a:buChar char="👦"/>
            </a:pPr>
            <a:r>
              <a:rPr lang="en"/>
              <a:t>Kids</a:t>
            </a:r>
            <a:endParaRPr/>
          </a:p>
          <a:p>
            <a:pPr indent="-304800" lvl="1" marL="914400" rtl="0" algn="l">
              <a:lnSpc>
                <a:spcPct val="115000"/>
              </a:lnSpc>
              <a:spcBef>
                <a:spcPts val="0"/>
              </a:spcBef>
              <a:spcAft>
                <a:spcPts val="0"/>
              </a:spcAft>
              <a:buSzPts val="1200"/>
              <a:buChar char="-"/>
            </a:pPr>
            <a:r>
              <a:rPr lang="en" sz="1200"/>
              <a:t>Low money</a:t>
            </a:r>
            <a:endParaRPr sz="1200"/>
          </a:p>
          <a:p>
            <a:pPr indent="-304800" lvl="1" marL="914400" rtl="0" algn="l">
              <a:lnSpc>
                <a:spcPct val="115000"/>
              </a:lnSpc>
              <a:spcBef>
                <a:spcPts val="0"/>
              </a:spcBef>
              <a:spcAft>
                <a:spcPts val="0"/>
              </a:spcAft>
              <a:buSzPts val="1200"/>
              <a:buChar char="-"/>
            </a:pPr>
            <a:r>
              <a:rPr lang="en" sz="1200"/>
              <a:t>Peer recognition (LuLz)</a:t>
            </a:r>
            <a:endParaRPr sz="1200"/>
          </a:p>
          <a:p>
            <a:pPr indent="-317500" lvl="0" marL="457200" rtl="0" algn="l">
              <a:lnSpc>
                <a:spcPct val="115000"/>
              </a:lnSpc>
              <a:spcBef>
                <a:spcPts val="0"/>
              </a:spcBef>
              <a:spcAft>
                <a:spcPts val="0"/>
              </a:spcAft>
              <a:buSzPts val="1400"/>
              <a:buChar char="💩"/>
            </a:pPr>
            <a:r>
              <a:rPr lang="en"/>
              <a:t>Activists</a:t>
            </a:r>
            <a:endParaRPr/>
          </a:p>
          <a:p>
            <a:pPr indent="-304800" lvl="1" marL="914400" rtl="0" algn="l">
              <a:lnSpc>
                <a:spcPct val="115000"/>
              </a:lnSpc>
              <a:spcBef>
                <a:spcPts val="0"/>
              </a:spcBef>
              <a:spcAft>
                <a:spcPts val="0"/>
              </a:spcAft>
              <a:buSzPts val="1200"/>
              <a:buChar char="-"/>
            </a:pPr>
            <a:r>
              <a:rPr lang="en" sz="1200"/>
              <a:t>Some money</a:t>
            </a:r>
            <a:endParaRPr sz="1200"/>
          </a:p>
          <a:p>
            <a:pPr indent="-304800" lvl="1" marL="914400" rtl="0" algn="l">
              <a:lnSpc>
                <a:spcPct val="115000"/>
              </a:lnSpc>
              <a:spcBef>
                <a:spcPts val="0"/>
              </a:spcBef>
              <a:spcAft>
                <a:spcPts val="0"/>
              </a:spcAft>
              <a:buSzPts val="1200"/>
              <a:buChar char="-"/>
            </a:pPr>
            <a:r>
              <a:rPr lang="en" sz="1200"/>
              <a:t>Personal political </a:t>
            </a:r>
            <a:endParaRPr sz="1200"/>
          </a:p>
          <a:p>
            <a:pPr indent="-317500" lvl="0" marL="457200" rtl="0" algn="l">
              <a:lnSpc>
                <a:spcPct val="115000"/>
              </a:lnSpc>
              <a:spcBef>
                <a:spcPts val="0"/>
              </a:spcBef>
              <a:spcAft>
                <a:spcPts val="0"/>
              </a:spcAft>
              <a:buSzPts val="1400"/>
              <a:buChar char="😈"/>
            </a:pPr>
            <a:r>
              <a:rPr lang="en"/>
              <a:t>Insiders</a:t>
            </a:r>
            <a:endParaRPr/>
          </a:p>
          <a:p>
            <a:pPr indent="-304800" lvl="1" marL="914400" rtl="0" algn="l">
              <a:lnSpc>
                <a:spcPct val="115000"/>
              </a:lnSpc>
              <a:spcBef>
                <a:spcPts val="0"/>
              </a:spcBef>
              <a:spcAft>
                <a:spcPts val="0"/>
              </a:spcAft>
              <a:buSzPts val="1200"/>
              <a:buChar char="-"/>
            </a:pPr>
            <a:r>
              <a:rPr lang="en" sz="1200"/>
              <a:t>Personal </a:t>
            </a:r>
            <a:r>
              <a:rPr lang="en" sz="1200"/>
              <a:t>grievance</a:t>
            </a:r>
            <a:r>
              <a:rPr lang="en" sz="1200"/>
              <a:t> </a:t>
            </a:r>
            <a:endParaRPr sz="1200"/>
          </a:p>
          <a:p>
            <a:pPr indent="-317500" lvl="0" marL="457200" rtl="0" algn="l">
              <a:lnSpc>
                <a:spcPct val="115000"/>
              </a:lnSpc>
              <a:spcBef>
                <a:spcPts val="0"/>
              </a:spcBef>
              <a:spcAft>
                <a:spcPts val="0"/>
              </a:spcAft>
              <a:buSzPts val="1400"/>
              <a:buChar char="👹"/>
            </a:pPr>
            <a:r>
              <a:rPr lang="en"/>
              <a:t>Organized Crime</a:t>
            </a:r>
            <a:endParaRPr/>
          </a:p>
          <a:p>
            <a:pPr indent="-304800" lvl="1" marL="914400" rtl="0" algn="l">
              <a:lnSpc>
                <a:spcPct val="115000"/>
              </a:lnSpc>
              <a:spcBef>
                <a:spcPts val="0"/>
              </a:spcBef>
              <a:spcAft>
                <a:spcPts val="0"/>
              </a:spcAft>
              <a:buSzPts val="1200"/>
              <a:buChar char="-"/>
            </a:pPr>
            <a:r>
              <a:rPr lang="en" sz="1200"/>
              <a:t>All about money</a:t>
            </a:r>
            <a:endParaRPr sz="1200"/>
          </a:p>
          <a:p>
            <a:pPr indent="-317500" lvl="0" marL="457200" rtl="0" algn="l">
              <a:lnSpc>
                <a:spcPct val="115000"/>
              </a:lnSpc>
              <a:spcBef>
                <a:spcPts val="0"/>
              </a:spcBef>
              <a:spcAft>
                <a:spcPts val="0"/>
              </a:spcAft>
              <a:buSzPts val="1400"/>
              <a:buChar char="💂"/>
            </a:pPr>
            <a:r>
              <a:rPr lang="en"/>
              <a:t>Nation State</a:t>
            </a:r>
            <a:endParaRPr/>
          </a:p>
          <a:p>
            <a:pPr indent="-304800" lvl="1" marL="914400" rtl="0" algn="l">
              <a:lnSpc>
                <a:spcPct val="115000"/>
              </a:lnSpc>
              <a:spcBef>
                <a:spcPts val="0"/>
              </a:spcBef>
              <a:spcAft>
                <a:spcPts val="0"/>
              </a:spcAft>
              <a:buSzPts val="1200"/>
              <a:buChar char="-"/>
            </a:pPr>
            <a:r>
              <a:rPr lang="en" sz="1200"/>
              <a:t>National political </a:t>
            </a:r>
            <a:endParaRPr sz="1200"/>
          </a:p>
          <a:p>
            <a:pPr indent="-304800" lvl="1" marL="914400" rtl="0" algn="l">
              <a:lnSpc>
                <a:spcPct val="115000"/>
              </a:lnSpc>
              <a:spcBef>
                <a:spcPts val="0"/>
              </a:spcBef>
              <a:spcAft>
                <a:spcPts val="0"/>
              </a:spcAft>
              <a:buSzPts val="1200"/>
              <a:buChar char="-"/>
            </a:pPr>
            <a:r>
              <a:rPr lang="en" sz="1200"/>
              <a:t>Nearly infinite resources</a:t>
            </a:r>
            <a:endParaRPr b="1"/>
          </a:p>
        </p:txBody>
      </p:sp>
      <p:sp>
        <p:nvSpPr>
          <p:cNvPr id="116" name="Google Shape;116;p15"/>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problem?</a:t>
            </a:r>
            <a:endParaRPr/>
          </a:p>
        </p:txBody>
      </p:sp>
      <p:pic>
        <p:nvPicPr>
          <p:cNvPr id="117" name="Google Shape;117;p15"/>
          <p:cNvPicPr preferRelativeResize="0"/>
          <p:nvPr/>
        </p:nvPicPr>
        <p:blipFill rotWithShape="1">
          <a:blip r:embed="rId3">
            <a:alphaModFix/>
          </a:blip>
          <a:srcRect b="0" l="-8128" r="7149" t="0"/>
          <a:stretch/>
        </p:blipFill>
        <p:spPr>
          <a:xfrm>
            <a:off x="3464147" y="141300"/>
            <a:ext cx="5679853" cy="4433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6"/>
          <p:cNvPicPr preferRelativeResize="0"/>
          <p:nvPr/>
        </p:nvPicPr>
        <p:blipFill rotWithShape="1">
          <a:blip r:embed="rId3">
            <a:alphaModFix/>
          </a:blip>
          <a:srcRect b="0" l="0" r="0" t="0"/>
          <a:stretch/>
        </p:blipFill>
        <p:spPr>
          <a:xfrm>
            <a:off x="1209575" y="0"/>
            <a:ext cx="7934426" cy="52195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515200" y="18095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Modes</a:t>
            </a:r>
            <a:endParaRPr/>
          </a:p>
        </p:txBody>
      </p:sp>
      <p:sp>
        <p:nvSpPr>
          <p:cNvPr id="128" name="Google Shape;128;p17"/>
          <p:cNvSpPr txBox="1"/>
          <p:nvPr/>
        </p:nvSpPr>
        <p:spPr>
          <a:xfrm>
            <a:off x="293275" y="964625"/>
            <a:ext cx="1994400" cy="31170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600">
                <a:solidFill>
                  <a:srgbClr val="22556F"/>
                </a:solidFill>
                <a:latin typeface="Lato"/>
                <a:ea typeface="Lato"/>
                <a:cs typeface="Lato"/>
                <a:sym typeface="Lato"/>
              </a:rPr>
              <a:t>Mitigate</a:t>
            </a:r>
            <a:endParaRPr sz="1600">
              <a:solidFill>
                <a:srgbClr val="22556F"/>
              </a:solidFill>
              <a:latin typeface="Lato"/>
              <a:ea typeface="Lato"/>
              <a:cs typeface="Lato"/>
              <a:sym typeface="Lato"/>
            </a:endParaRPr>
          </a:p>
          <a:p>
            <a:pPr indent="0" lvl="0" marL="0" rtl="0" algn="l">
              <a:lnSpc>
                <a:spcPct val="125000"/>
              </a:lnSpc>
              <a:spcBef>
                <a:spcPts val="1600"/>
              </a:spcBef>
              <a:spcAft>
                <a:spcPts val="1600"/>
              </a:spcAft>
              <a:buNone/>
            </a:pPr>
            <a:r>
              <a:rPr lang="en" sz="1600">
                <a:solidFill>
                  <a:srgbClr val="22556F"/>
                </a:solidFill>
                <a:latin typeface="Lato"/>
                <a:ea typeface="Lato"/>
                <a:cs typeface="Lato"/>
                <a:sym typeface="Lato"/>
              </a:rPr>
              <a:t>“Avoid the problem.”</a:t>
            </a:r>
            <a:endParaRPr sz="1600">
              <a:solidFill>
                <a:srgbClr val="22556F"/>
              </a:solidFill>
              <a:latin typeface="Lato"/>
              <a:ea typeface="Lato"/>
              <a:cs typeface="Lato"/>
              <a:sym typeface="Lato"/>
            </a:endParaRPr>
          </a:p>
        </p:txBody>
      </p:sp>
      <p:sp>
        <p:nvSpPr>
          <p:cNvPr id="129" name="Google Shape;129;p17"/>
          <p:cNvSpPr txBox="1"/>
          <p:nvPr/>
        </p:nvSpPr>
        <p:spPr>
          <a:xfrm>
            <a:off x="6695650" y="950350"/>
            <a:ext cx="1994400" cy="3117000"/>
          </a:xfrm>
          <a:prstGeom prst="rect">
            <a:avLst/>
          </a:prstGeom>
          <a:solidFill>
            <a:srgbClr val="D5A6BD"/>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600">
                <a:solidFill>
                  <a:srgbClr val="22556F"/>
                </a:solidFill>
                <a:latin typeface="Lato"/>
                <a:ea typeface="Lato"/>
                <a:cs typeface="Lato"/>
                <a:sym typeface="Lato"/>
              </a:rPr>
              <a:t>Learn</a:t>
            </a:r>
            <a:endParaRPr sz="1600">
              <a:solidFill>
                <a:srgbClr val="22556F"/>
              </a:solidFill>
              <a:latin typeface="Lato"/>
              <a:ea typeface="Lato"/>
              <a:cs typeface="Lato"/>
              <a:sym typeface="Lato"/>
            </a:endParaRPr>
          </a:p>
          <a:p>
            <a:pPr indent="0" lvl="0" marL="0" rtl="0" algn="l">
              <a:lnSpc>
                <a:spcPct val="125000"/>
              </a:lnSpc>
              <a:spcBef>
                <a:spcPts val="1600"/>
              </a:spcBef>
              <a:spcAft>
                <a:spcPts val="1600"/>
              </a:spcAft>
              <a:buNone/>
            </a:pPr>
            <a:r>
              <a:rPr lang="en" sz="1600">
                <a:solidFill>
                  <a:srgbClr val="22556F"/>
                </a:solidFill>
                <a:latin typeface="Lato"/>
                <a:ea typeface="Lato"/>
                <a:cs typeface="Lato"/>
                <a:sym typeface="Lato"/>
              </a:rPr>
              <a:t>“Communicate and share”</a:t>
            </a:r>
            <a:endParaRPr sz="1600">
              <a:solidFill>
                <a:srgbClr val="22556F"/>
              </a:solidFill>
              <a:latin typeface="Lato"/>
              <a:ea typeface="Lato"/>
              <a:cs typeface="Lato"/>
              <a:sym typeface="Lato"/>
            </a:endParaRPr>
          </a:p>
        </p:txBody>
      </p:sp>
      <p:sp>
        <p:nvSpPr>
          <p:cNvPr id="130" name="Google Shape;130;p17"/>
          <p:cNvSpPr txBox="1"/>
          <p:nvPr/>
        </p:nvSpPr>
        <p:spPr>
          <a:xfrm>
            <a:off x="2427400" y="964625"/>
            <a:ext cx="1994400" cy="31170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600">
                <a:solidFill>
                  <a:srgbClr val="22556F"/>
                </a:solidFill>
                <a:latin typeface="Lato"/>
                <a:ea typeface="Lato"/>
                <a:cs typeface="Lato"/>
                <a:sym typeface="Lato"/>
              </a:rPr>
              <a:t>Monitor</a:t>
            </a:r>
            <a:endParaRPr sz="1600">
              <a:solidFill>
                <a:srgbClr val="22556F"/>
              </a:solidFill>
              <a:latin typeface="Lato"/>
              <a:ea typeface="Lato"/>
              <a:cs typeface="Lato"/>
              <a:sym typeface="Lato"/>
            </a:endParaRPr>
          </a:p>
          <a:p>
            <a:pPr indent="0" lvl="0" marL="0" rtl="0" algn="l">
              <a:lnSpc>
                <a:spcPct val="125000"/>
              </a:lnSpc>
              <a:spcBef>
                <a:spcPts val="1600"/>
              </a:spcBef>
              <a:spcAft>
                <a:spcPts val="1600"/>
              </a:spcAft>
              <a:buNone/>
            </a:pPr>
            <a:r>
              <a:rPr lang="en" sz="1600">
                <a:solidFill>
                  <a:srgbClr val="22556F"/>
                </a:solidFill>
                <a:latin typeface="Lato"/>
                <a:ea typeface="Lato"/>
                <a:cs typeface="Lato"/>
                <a:sym typeface="Lato"/>
              </a:rPr>
              <a:t>“Be aware of the problem”</a:t>
            </a:r>
            <a:endParaRPr sz="1600">
              <a:solidFill>
                <a:srgbClr val="22556F"/>
              </a:solidFill>
              <a:latin typeface="Lato"/>
              <a:ea typeface="Lato"/>
              <a:cs typeface="Lato"/>
              <a:sym typeface="Lato"/>
            </a:endParaRPr>
          </a:p>
        </p:txBody>
      </p:sp>
      <p:sp>
        <p:nvSpPr>
          <p:cNvPr id="131" name="Google Shape;131;p17"/>
          <p:cNvSpPr txBox="1"/>
          <p:nvPr/>
        </p:nvSpPr>
        <p:spPr>
          <a:xfrm>
            <a:off x="4561525" y="964625"/>
            <a:ext cx="1994400" cy="3117000"/>
          </a:xfrm>
          <a:prstGeom prst="rect">
            <a:avLst/>
          </a:prstGeom>
          <a:solidFill>
            <a:srgbClr val="9FC5E8"/>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600">
                <a:solidFill>
                  <a:srgbClr val="22556F"/>
                </a:solidFill>
                <a:latin typeface="Lato"/>
                <a:ea typeface="Lato"/>
                <a:cs typeface="Lato"/>
                <a:sym typeface="Lato"/>
              </a:rPr>
              <a:t>React</a:t>
            </a:r>
            <a:endParaRPr sz="1600">
              <a:solidFill>
                <a:srgbClr val="22556F"/>
              </a:solidFill>
              <a:latin typeface="Lato"/>
              <a:ea typeface="Lato"/>
              <a:cs typeface="Lato"/>
              <a:sym typeface="Lato"/>
            </a:endParaRPr>
          </a:p>
          <a:p>
            <a:pPr indent="0" lvl="0" marL="0" rtl="0" algn="l">
              <a:lnSpc>
                <a:spcPct val="125000"/>
              </a:lnSpc>
              <a:spcBef>
                <a:spcPts val="1600"/>
              </a:spcBef>
              <a:spcAft>
                <a:spcPts val="1600"/>
              </a:spcAft>
              <a:buNone/>
            </a:pPr>
            <a:r>
              <a:rPr lang="en" sz="1600">
                <a:solidFill>
                  <a:srgbClr val="22556F"/>
                </a:solidFill>
                <a:latin typeface="Lato"/>
                <a:ea typeface="Lato"/>
                <a:cs typeface="Lato"/>
                <a:sym typeface="Lato"/>
              </a:rPr>
              <a:t>“Deal with the problem”</a:t>
            </a:r>
            <a:endParaRPr sz="1600">
              <a:solidFill>
                <a:srgbClr val="22556F"/>
              </a:solidFill>
              <a:latin typeface="Lato"/>
              <a:ea typeface="Lato"/>
              <a:cs typeface="Lato"/>
              <a:sym typeface="Lato"/>
            </a:endParaRPr>
          </a:p>
        </p:txBody>
      </p:sp>
      <p:sp>
        <p:nvSpPr>
          <p:cNvPr id="132" name="Google Shape;132;p17"/>
          <p:cNvSpPr/>
          <p:nvPr/>
        </p:nvSpPr>
        <p:spPr>
          <a:xfrm>
            <a:off x="746800" y="3038450"/>
            <a:ext cx="1154100" cy="92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Lato"/>
                <a:ea typeface="Lato"/>
                <a:cs typeface="Lato"/>
                <a:sym typeface="Lato"/>
              </a:rPr>
              <a:t>Meme</a:t>
            </a:r>
            <a:endParaRPr b="0" i="0" sz="1400" u="none" cap="none" strike="noStrike">
              <a:solidFill>
                <a:srgbClr val="000000"/>
              </a:solidFill>
              <a:latin typeface="Arial"/>
              <a:ea typeface="Arial"/>
              <a:cs typeface="Arial"/>
              <a:sym typeface="Arial"/>
            </a:endParaRPr>
          </a:p>
        </p:txBody>
      </p:sp>
      <p:sp>
        <p:nvSpPr>
          <p:cNvPr id="133" name="Google Shape;133;p17"/>
          <p:cNvSpPr/>
          <p:nvPr/>
        </p:nvSpPr>
        <p:spPr>
          <a:xfrm>
            <a:off x="2880925" y="3038450"/>
            <a:ext cx="1154100" cy="92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Lato"/>
                <a:ea typeface="Lato"/>
                <a:cs typeface="Lato"/>
                <a:sym typeface="Lato"/>
              </a:rPr>
              <a:t>Meme</a:t>
            </a:r>
            <a:endParaRPr b="0" i="0" sz="1400" u="none" cap="none" strike="noStrike">
              <a:solidFill>
                <a:srgbClr val="000000"/>
              </a:solidFill>
              <a:latin typeface="Lato"/>
              <a:ea typeface="Lato"/>
              <a:cs typeface="Lato"/>
              <a:sym typeface="Lato"/>
            </a:endParaRPr>
          </a:p>
        </p:txBody>
      </p:sp>
      <p:sp>
        <p:nvSpPr>
          <p:cNvPr id="134" name="Google Shape;134;p17"/>
          <p:cNvSpPr/>
          <p:nvPr/>
        </p:nvSpPr>
        <p:spPr>
          <a:xfrm>
            <a:off x="5015050" y="3038450"/>
            <a:ext cx="1154100" cy="92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Lato"/>
                <a:ea typeface="Lato"/>
                <a:cs typeface="Lato"/>
                <a:sym typeface="Lato"/>
              </a:rPr>
              <a:t>Meme</a:t>
            </a:r>
            <a:endParaRPr b="0" i="0" sz="1400" u="none" cap="none" strike="noStrike">
              <a:solidFill>
                <a:srgbClr val="000000"/>
              </a:solidFill>
              <a:latin typeface="Lato"/>
              <a:ea typeface="Lato"/>
              <a:cs typeface="Lato"/>
              <a:sym typeface="Lato"/>
            </a:endParaRPr>
          </a:p>
        </p:txBody>
      </p:sp>
      <p:sp>
        <p:nvSpPr>
          <p:cNvPr id="135" name="Google Shape;135;p17"/>
          <p:cNvSpPr/>
          <p:nvPr/>
        </p:nvSpPr>
        <p:spPr>
          <a:xfrm>
            <a:off x="7196300" y="3038450"/>
            <a:ext cx="1154100" cy="92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Lato"/>
                <a:ea typeface="Lato"/>
                <a:cs typeface="Lato"/>
                <a:sym typeface="Lato"/>
              </a:rPr>
              <a:t>Meme</a:t>
            </a:r>
            <a:endParaRPr b="0" i="0" sz="1400" u="none" cap="none" strike="noStrike">
              <a:solidFill>
                <a:srgbClr val="000000"/>
              </a:solidFill>
              <a:latin typeface="Lato"/>
              <a:ea typeface="Lato"/>
              <a:cs typeface="Lato"/>
              <a:sym typeface="Lato"/>
            </a:endParaRPr>
          </a:p>
        </p:txBody>
      </p:sp>
      <p:pic>
        <p:nvPicPr>
          <p:cNvPr id="136" name="Google Shape;136;p17"/>
          <p:cNvPicPr preferRelativeResize="0"/>
          <p:nvPr/>
        </p:nvPicPr>
        <p:blipFill rotWithShape="1">
          <a:blip r:embed="rId3">
            <a:alphaModFix/>
          </a:blip>
          <a:srcRect b="0" l="0" r="0" t="0"/>
          <a:stretch/>
        </p:blipFill>
        <p:spPr>
          <a:xfrm>
            <a:off x="573300" y="2726550"/>
            <a:ext cx="1327600" cy="1253300"/>
          </a:xfrm>
          <a:prstGeom prst="rect">
            <a:avLst/>
          </a:prstGeom>
          <a:noFill/>
          <a:ln>
            <a:noFill/>
          </a:ln>
        </p:spPr>
      </p:pic>
      <p:pic>
        <p:nvPicPr>
          <p:cNvPr id="137" name="Google Shape;137;p17"/>
          <p:cNvPicPr preferRelativeResize="0"/>
          <p:nvPr/>
        </p:nvPicPr>
        <p:blipFill rotWithShape="1">
          <a:blip r:embed="rId4">
            <a:alphaModFix/>
          </a:blip>
          <a:srcRect b="0" l="0" r="0" t="0"/>
          <a:stretch/>
        </p:blipFill>
        <p:spPr>
          <a:xfrm>
            <a:off x="2785063" y="2726550"/>
            <a:ext cx="1279075" cy="1299725"/>
          </a:xfrm>
          <a:prstGeom prst="rect">
            <a:avLst/>
          </a:prstGeom>
          <a:noFill/>
          <a:ln>
            <a:noFill/>
          </a:ln>
        </p:spPr>
      </p:pic>
      <p:pic>
        <p:nvPicPr>
          <p:cNvPr id="138" name="Google Shape;138;p17"/>
          <p:cNvPicPr preferRelativeResize="0"/>
          <p:nvPr/>
        </p:nvPicPr>
        <p:blipFill rotWithShape="1">
          <a:blip r:embed="rId5">
            <a:alphaModFix/>
          </a:blip>
          <a:srcRect b="0" l="0" r="0" t="0"/>
          <a:stretch/>
        </p:blipFill>
        <p:spPr>
          <a:xfrm>
            <a:off x="4730125" y="2814050"/>
            <a:ext cx="1725275" cy="1202174"/>
          </a:xfrm>
          <a:prstGeom prst="rect">
            <a:avLst/>
          </a:prstGeom>
          <a:noFill/>
          <a:ln>
            <a:noFill/>
          </a:ln>
        </p:spPr>
      </p:pic>
      <p:pic>
        <p:nvPicPr>
          <p:cNvPr id="139" name="Google Shape;139;p17"/>
          <p:cNvPicPr preferRelativeResize="0"/>
          <p:nvPr/>
        </p:nvPicPr>
        <p:blipFill rotWithShape="1">
          <a:blip r:embed="rId6">
            <a:alphaModFix/>
          </a:blip>
          <a:srcRect b="0" l="0" r="0" t="0"/>
          <a:stretch/>
        </p:blipFill>
        <p:spPr>
          <a:xfrm>
            <a:off x="6795125" y="2901537"/>
            <a:ext cx="1862175" cy="112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8"/>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Phishing</a:t>
            </a:r>
            <a:endParaRPr/>
          </a:p>
        </p:txBody>
      </p:sp>
      <p:pic>
        <p:nvPicPr>
          <p:cNvPr descr="https://images.prismic.io/sketchplanations/ZoKVHx5LeNNTwrK5_SP653-Typesofphishing.png?auto=format,compress&amp;w=1200" id="145" name="Google Shape;145;p18"/>
          <p:cNvPicPr preferRelativeResize="0"/>
          <p:nvPr/>
        </p:nvPicPr>
        <p:blipFill rotWithShape="1">
          <a:blip r:embed="rId3">
            <a:alphaModFix/>
          </a:blip>
          <a:srcRect b="13045" l="7113" r="4076" t="8652"/>
          <a:stretch/>
        </p:blipFill>
        <p:spPr>
          <a:xfrm>
            <a:off x="2313575" y="141297"/>
            <a:ext cx="4979449" cy="438993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Phish</a:t>
            </a:r>
            <a:endParaRPr/>
          </a:p>
        </p:txBody>
      </p:sp>
      <p:pic>
        <p:nvPicPr>
          <p:cNvPr id="151" name="Google Shape;151;p19"/>
          <p:cNvPicPr preferRelativeResize="0"/>
          <p:nvPr/>
        </p:nvPicPr>
        <p:blipFill>
          <a:blip r:embed="rId3">
            <a:alphaModFix/>
          </a:blip>
          <a:stretch>
            <a:fillRect/>
          </a:stretch>
        </p:blipFill>
        <p:spPr>
          <a:xfrm>
            <a:off x="4313275" y="3364875"/>
            <a:ext cx="4762500" cy="1838325"/>
          </a:xfrm>
          <a:prstGeom prst="rect">
            <a:avLst/>
          </a:prstGeom>
          <a:noFill/>
          <a:ln>
            <a:noFill/>
          </a:ln>
        </p:spPr>
      </p:pic>
      <p:sp>
        <p:nvSpPr>
          <p:cNvPr id="152" name="Google Shape;152;p19"/>
          <p:cNvSpPr txBox="1"/>
          <p:nvPr/>
        </p:nvSpPr>
        <p:spPr>
          <a:xfrm>
            <a:off x="1501325" y="696175"/>
            <a:ext cx="7787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The</a:t>
            </a:r>
            <a:r>
              <a:rPr lang="en" sz="1800">
                <a:solidFill>
                  <a:schemeClr val="accent6"/>
                </a:solidFill>
                <a:latin typeface="Montserrat"/>
                <a:ea typeface="Montserrat"/>
                <a:cs typeface="Montserrat"/>
                <a:sym typeface="Montserrat"/>
              </a:rPr>
              <a:t> image translators work for the </a:t>
            </a:r>
            <a:r>
              <a:rPr lang="en" sz="1800" strike="sngStrike">
                <a:solidFill>
                  <a:schemeClr val="accent6"/>
                </a:solidFill>
                <a:latin typeface="Montserrat"/>
                <a:ea typeface="Montserrat"/>
                <a:cs typeface="Montserrat"/>
                <a:sym typeface="Montserrat"/>
              </a:rPr>
              <a:t>construct </a:t>
            </a:r>
            <a:r>
              <a:rPr lang="en" sz="1800">
                <a:solidFill>
                  <a:schemeClr val="accent6"/>
                </a:solidFill>
                <a:latin typeface="Montserrat"/>
                <a:ea typeface="Montserrat"/>
                <a:cs typeface="Montserrat"/>
                <a:sym typeface="Montserrat"/>
              </a:rPr>
              <a:t>attacker</a:t>
            </a:r>
            <a:endParaRPr sz="1800">
              <a:solidFill>
                <a:schemeClr val="accent6"/>
              </a:solidFill>
              <a:latin typeface="Montserrat"/>
              <a:ea typeface="Montserrat"/>
              <a:cs typeface="Montserrat"/>
              <a:sym typeface="Montserrat"/>
            </a:endParaRPr>
          </a:p>
          <a:p>
            <a:pPr indent="0" lvl="0" marL="914400" rtl="0" algn="l">
              <a:spcBef>
                <a:spcPts val="0"/>
              </a:spcBef>
              <a:spcAft>
                <a:spcPts val="0"/>
              </a:spcAft>
              <a:buNone/>
            </a:pPr>
            <a:r>
              <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accent6"/>
              </a:solidFill>
              <a:latin typeface="Montserrat"/>
              <a:ea typeface="Montserrat"/>
              <a:cs typeface="Montserrat"/>
              <a:sym typeface="Montserrat"/>
            </a:endParaRPr>
          </a:p>
        </p:txBody>
      </p:sp>
      <p:pic>
        <p:nvPicPr>
          <p:cNvPr descr="Oh no - The Matrix (Provided by Tenor)" id="153" name="Google Shape;153;p19"/>
          <p:cNvPicPr preferRelativeResize="0"/>
          <p:nvPr/>
        </p:nvPicPr>
        <p:blipFill>
          <a:blip r:embed="rId4">
            <a:alphaModFix/>
          </a:blip>
          <a:stretch>
            <a:fillRect/>
          </a:stretch>
        </p:blipFill>
        <p:spPr>
          <a:xfrm>
            <a:off x="2586613" y="1193500"/>
            <a:ext cx="4008475" cy="20605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phish</a:t>
            </a:r>
            <a:endParaRPr/>
          </a:p>
        </p:txBody>
      </p:sp>
      <p:pic>
        <p:nvPicPr>
          <p:cNvPr id="159" name="Google Shape;159;p20"/>
          <p:cNvPicPr preferRelativeResize="0"/>
          <p:nvPr/>
        </p:nvPicPr>
        <p:blipFill>
          <a:blip r:embed="rId3">
            <a:alphaModFix/>
          </a:blip>
          <a:stretch>
            <a:fillRect/>
          </a:stretch>
        </p:blipFill>
        <p:spPr>
          <a:xfrm>
            <a:off x="4313275" y="3364875"/>
            <a:ext cx="4762500" cy="1838325"/>
          </a:xfrm>
          <a:prstGeom prst="rect">
            <a:avLst/>
          </a:prstGeom>
          <a:noFill/>
          <a:ln>
            <a:noFill/>
          </a:ln>
        </p:spPr>
      </p:pic>
      <p:sp>
        <p:nvSpPr>
          <p:cNvPr id="160" name="Google Shape;160;p20"/>
          <p:cNvSpPr txBox="1"/>
          <p:nvPr/>
        </p:nvSpPr>
        <p:spPr>
          <a:xfrm>
            <a:off x="505300" y="708750"/>
            <a:ext cx="77877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Your attention is the product</a:t>
            </a:r>
            <a:endParaRPr sz="1800">
              <a:solidFill>
                <a:schemeClr val="accent6"/>
              </a:solidFill>
              <a:latin typeface="Montserrat"/>
              <a:ea typeface="Montserrat"/>
              <a:cs typeface="Montserrat"/>
              <a:sym typeface="Montserrat"/>
            </a:endParaRPr>
          </a:p>
          <a:p>
            <a:pPr indent="-342900" lvl="0" marL="9144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Did You Look?</a:t>
            </a:r>
            <a:endParaRPr sz="1800">
              <a:solidFill>
                <a:schemeClr val="accent6"/>
              </a:solidFill>
              <a:latin typeface="Montserrat"/>
              <a:ea typeface="Montserrat"/>
              <a:cs typeface="Montserrat"/>
              <a:sym typeface="Montserrat"/>
            </a:endParaRPr>
          </a:p>
          <a:p>
            <a:pPr indent="-342900" lvl="0" marL="9144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Email Should Not Be Interactive</a:t>
            </a:r>
            <a:endParaRPr sz="1800">
              <a:solidFill>
                <a:schemeClr val="accent6"/>
              </a:solidFill>
              <a:latin typeface="Montserrat"/>
              <a:ea typeface="Montserrat"/>
              <a:cs typeface="Montserrat"/>
              <a:sym typeface="Montserrat"/>
            </a:endParaRPr>
          </a:p>
          <a:p>
            <a:pPr indent="-342900" lvl="1" marL="13716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Preview Images</a:t>
            </a:r>
            <a:endParaRPr sz="1800">
              <a:solidFill>
                <a:schemeClr val="dk1"/>
              </a:solidFill>
              <a:latin typeface="Montserrat"/>
              <a:ea typeface="Montserrat"/>
              <a:cs typeface="Montserrat"/>
              <a:sym typeface="Montserrat"/>
            </a:endParaRPr>
          </a:p>
          <a:p>
            <a:pPr indent="-342900" lvl="1" marL="1371600" rtl="0" algn="l">
              <a:spcBef>
                <a:spcPts val="0"/>
              </a:spcBef>
              <a:spcAft>
                <a:spcPts val="0"/>
              </a:spcAft>
              <a:buClr>
                <a:schemeClr val="dk1"/>
              </a:buClr>
              <a:buSzPts val="1800"/>
              <a:buFont typeface="Montserrat"/>
              <a:buChar char="○"/>
            </a:pPr>
            <a:r>
              <a:rPr lang="en" sz="1800">
                <a:solidFill>
                  <a:schemeClr val="dk1"/>
                </a:solidFill>
                <a:latin typeface="Montserrat"/>
                <a:ea typeface="Montserrat"/>
                <a:cs typeface="Montserrat"/>
                <a:sym typeface="Montserrat"/>
              </a:rPr>
              <a:t>Read Receipts</a:t>
            </a:r>
            <a:endParaRPr sz="1800">
              <a:solidFill>
                <a:schemeClr val="dk1"/>
              </a:solidFill>
              <a:latin typeface="Montserrat"/>
              <a:ea typeface="Montserrat"/>
              <a:cs typeface="Montserrat"/>
              <a:sym typeface="Montserrat"/>
            </a:endParaRPr>
          </a:p>
          <a:p>
            <a:pPr indent="-342900" lvl="1" marL="13716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Motion</a:t>
            </a:r>
            <a:endParaRPr sz="1800">
              <a:solidFill>
                <a:schemeClr val="accent6"/>
              </a:solidFill>
              <a:latin typeface="Montserrat"/>
              <a:ea typeface="Montserrat"/>
              <a:cs typeface="Montserrat"/>
              <a:sym typeface="Montserrat"/>
            </a:endParaRPr>
          </a:p>
          <a:p>
            <a:pPr indent="-342900" lvl="1" marL="13716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Buttons</a:t>
            </a:r>
            <a:endParaRPr sz="1800">
              <a:solidFill>
                <a:schemeClr val="accent6"/>
              </a:solidFill>
              <a:latin typeface="Montserrat"/>
              <a:ea typeface="Montserrat"/>
              <a:cs typeface="Montserrat"/>
              <a:sym typeface="Montserrat"/>
            </a:endParaRPr>
          </a:p>
          <a:p>
            <a:pPr indent="-342900" lvl="1" marL="13716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Language</a:t>
            </a:r>
            <a:endParaRPr sz="1800">
              <a:solidFill>
                <a:schemeClr val="accent6"/>
              </a:solidFill>
              <a:latin typeface="Montserrat"/>
              <a:ea typeface="Montserrat"/>
              <a:cs typeface="Montserrat"/>
              <a:sym typeface="Montserrat"/>
            </a:endParaRPr>
          </a:p>
          <a:p>
            <a:pPr indent="0" lvl="0" marL="914400" rtl="0" algn="l">
              <a:spcBef>
                <a:spcPts val="0"/>
              </a:spcBef>
              <a:spcAft>
                <a:spcPts val="0"/>
              </a:spcAft>
              <a:buNone/>
            </a:pPr>
            <a:r>
              <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accent6"/>
              </a:solidFill>
              <a:latin typeface="Montserrat"/>
              <a:ea typeface="Montserrat"/>
              <a:cs typeface="Montserrat"/>
              <a:sym typeface="Montserrat"/>
            </a:endParaRPr>
          </a:p>
        </p:txBody>
      </p:sp>
      <p:pic>
        <p:nvPicPr>
          <p:cNvPr id="161" name="Google Shape;161;p20" title="htmlneeded.jpeg"/>
          <p:cNvPicPr preferRelativeResize="0"/>
          <p:nvPr/>
        </p:nvPicPr>
        <p:blipFill rotWithShape="1">
          <a:blip r:embed="rId4">
            <a:alphaModFix/>
          </a:blip>
          <a:srcRect b="25375" l="22344" r="49598" t="39816"/>
          <a:stretch/>
        </p:blipFill>
        <p:spPr>
          <a:xfrm>
            <a:off x="5561900" y="517950"/>
            <a:ext cx="3582100" cy="26580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a:t>
            </a:r>
            <a:r>
              <a:rPr lang="en" strike="sngStrike"/>
              <a:t>phish</a:t>
            </a:r>
            <a:r>
              <a:rPr lang="en"/>
              <a:t> URL</a:t>
            </a:r>
            <a:endParaRPr/>
          </a:p>
        </p:txBody>
      </p:sp>
      <p:pic>
        <p:nvPicPr>
          <p:cNvPr id="167" name="Google Shape;167;p21"/>
          <p:cNvPicPr preferRelativeResize="0"/>
          <p:nvPr/>
        </p:nvPicPr>
        <p:blipFill>
          <a:blip r:embed="rId3">
            <a:alphaModFix/>
          </a:blip>
          <a:stretch>
            <a:fillRect/>
          </a:stretch>
        </p:blipFill>
        <p:spPr>
          <a:xfrm>
            <a:off x="4313275" y="3364875"/>
            <a:ext cx="4762500" cy="1838325"/>
          </a:xfrm>
          <a:prstGeom prst="rect">
            <a:avLst/>
          </a:prstGeom>
          <a:noFill/>
          <a:ln>
            <a:noFill/>
          </a:ln>
        </p:spPr>
      </p:pic>
      <p:sp>
        <p:nvSpPr>
          <p:cNvPr id="168" name="Google Shape;168;p21"/>
          <p:cNvSpPr txBox="1"/>
          <p:nvPr/>
        </p:nvSpPr>
        <p:spPr>
          <a:xfrm>
            <a:off x="697000" y="717350"/>
            <a:ext cx="834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latin typeface="Montserrat"/>
                <a:ea typeface="Montserrat"/>
                <a:cs typeface="Montserrat"/>
                <a:sym typeface="Montserrat"/>
                <a:hlinkClick r:id="rId4"/>
              </a:rPr>
              <a:t>https://www.rfc-editor.org/rfc/rfc3986#page-45?semantic-attack</a:t>
            </a:r>
            <a:endParaRPr sz="1800">
              <a:solidFill>
                <a:schemeClr val="accent6"/>
              </a:solidFill>
              <a:latin typeface="Montserrat"/>
              <a:ea typeface="Montserrat"/>
              <a:cs typeface="Montserrat"/>
              <a:sym typeface="Montserrat"/>
            </a:endParaRPr>
          </a:p>
        </p:txBody>
      </p:sp>
      <p:sp>
        <p:nvSpPr>
          <p:cNvPr id="169" name="Google Shape;169;p21"/>
          <p:cNvSpPr txBox="1"/>
          <p:nvPr/>
        </p:nvSpPr>
        <p:spPr>
          <a:xfrm>
            <a:off x="1492200" y="1764063"/>
            <a:ext cx="6159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Mapping all of human </a:t>
            </a:r>
            <a:r>
              <a:rPr lang="en" sz="1800">
                <a:solidFill>
                  <a:schemeClr val="accent6"/>
                </a:solidFill>
                <a:latin typeface="Montserrat"/>
                <a:ea typeface="Montserrat"/>
                <a:cs typeface="Montserrat"/>
                <a:sym typeface="Montserrat"/>
              </a:rPr>
              <a:t>knowledge</a:t>
            </a:r>
            <a:r>
              <a:rPr lang="en" sz="1800">
                <a:solidFill>
                  <a:schemeClr val="accent6"/>
                </a:solidFill>
                <a:latin typeface="Montserrat"/>
                <a:ea typeface="Montserrat"/>
                <a:cs typeface="Montserrat"/>
                <a:sym typeface="Montserrat"/>
              </a:rPr>
              <a:t> into a label:</a:t>
            </a:r>
            <a:endParaRPr sz="1800">
              <a:solidFill>
                <a:schemeClr val="accent6"/>
              </a:solidFill>
              <a:latin typeface="Montserrat"/>
              <a:ea typeface="Montserrat"/>
              <a:cs typeface="Montserrat"/>
              <a:sym typeface="Montserrat"/>
            </a:endParaRPr>
          </a:p>
          <a:p>
            <a:pPr indent="-342900" lvl="0" marL="4572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standard</a:t>
            </a:r>
            <a:endParaRPr sz="1800">
              <a:solidFill>
                <a:schemeClr val="accent6"/>
              </a:solidFill>
              <a:latin typeface="Montserrat"/>
              <a:ea typeface="Montserrat"/>
              <a:cs typeface="Montserrat"/>
              <a:sym typeface="Montserrat"/>
            </a:endParaRPr>
          </a:p>
          <a:p>
            <a:pPr indent="-342900" lvl="0" marL="4572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60 pages</a:t>
            </a:r>
            <a:endParaRPr sz="1800">
              <a:solidFill>
                <a:schemeClr val="accent6"/>
              </a:solidFill>
              <a:latin typeface="Montserrat"/>
              <a:ea typeface="Montserrat"/>
              <a:cs typeface="Montserrat"/>
              <a:sym typeface="Montserrat"/>
            </a:endParaRPr>
          </a:p>
          <a:p>
            <a:pPr indent="0" lvl="0" marL="457200" rtl="0" algn="l">
              <a:spcBef>
                <a:spcPts val="0"/>
              </a:spcBef>
              <a:spcAft>
                <a:spcPts val="0"/>
              </a:spcAft>
              <a:buNone/>
            </a:pPr>
            <a:r>
              <a:t/>
            </a:r>
            <a:endParaRPr sz="1800">
              <a:solidFill>
                <a:schemeClr val="accent6"/>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2"/>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a:t>
            </a:r>
            <a:r>
              <a:rPr lang="en" strike="sngStrike"/>
              <a:t>phish</a:t>
            </a:r>
            <a:r>
              <a:rPr lang="en"/>
              <a:t> URL</a:t>
            </a:r>
            <a:endParaRPr/>
          </a:p>
        </p:txBody>
      </p:sp>
      <p:pic>
        <p:nvPicPr>
          <p:cNvPr id="175" name="Google Shape;175;p22"/>
          <p:cNvPicPr preferRelativeResize="0"/>
          <p:nvPr/>
        </p:nvPicPr>
        <p:blipFill>
          <a:blip r:embed="rId3">
            <a:alphaModFix/>
          </a:blip>
          <a:stretch>
            <a:fillRect/>
          </a:stretch>
        </p:blipFill>
        <p:spPr>
          <a:xfrm>
            <a:off x="4313275" y="3364875"/>
            <a:ext cx="4762500" cy="1838325"/>
          </a:xfrm>
          <a:prstGeom prst="rect">
            <a:avLst/>
          </a:prstGeom>
          <a:noFill/>
          <a:ln>
            <a:noFill/>
          </a:ln>
        </p:spPr>
      </p:pic>
      <p:sp>
        <p:nvSpPr>
          <p:cNvPr id="176" name="Google Shape;176;p22"/>
          <p:cNvSpPr txBox="1"/>
          <p:nvPr/>
        </p:nvSpPr>
        <p:spPr>
          <a:xfrm>
            <a:off x="564700" y="1929150"/>
            <a:ext cx="834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latin typeface="Montserrat"/>
                <a:ea typeface="Montserrat"/>
                <a:cs typeface="Montserrat"/>
                <a:sym typeface="Montserrat"/>
                <a:hlinkClick r:id="rId4"/>
              </a:rPr>
              <a:t>https://www.rfc-editor.org/rfc/rfc3986#page-45?semantic-attack</a:t>
            </a:r>
            <a:endParaRPr sz="1800">
              <a:solidFill>
                <a:schemeClr val="accent6"/>
              </a:solidFill>
              <a:latin typeface="Montserrat"/>
              <a:ea typeface="Montserrat"/>
              <a:cs typeface="Montserrat"/>
              <a:sym typeface="Montserrat"/>
            </a:endParaRPr>
          </a:p>
        </p:txBody>
      </p:sp>
      <p:sp>
        <p:nvSpPr>
          <p:cNvPr id="177" name="Google Shape;177;p22"/>
          <p:cNvSpPr txBox="1"/>
          <p:nvPr/>
        </p:nvSpPr>
        <p:spPr>
          <a:xfrm rot="-1800130">
            <a:off x="394788" y="1277806"/>
            <a:ext cx="1450105" cy="46167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protocol</a:t>
            </a:r>
            <a:endParaRPr sz="1800">
              <a:solidFill>
                <a:schemeClr val="accent6"/>
              </a:solidFill>
              <a:latin typeface="Montserrat"/>
              <a:ea typeface="Montserrat"/>
              <a:cs typeface="Montserrat"/>
              <a:sym typeface="Montserrat"/>
            </a:endParaRPr>
          </a:p>
        </p:txBody>
      </p:sp>
      <p:sp>
        <p:nvSpPr>
          <p:cNvPr id="178" name="Google Shape;178;p22"/>
          <p:cNvSpPr txBox="1"/>
          <p:nvPr/>
        </p:nvSpPr>
        <p:spPr>
          <a:xfrm rot="-1799870">
            <a:off x="1284603" y="1277814"/>
            <a:ext cx="1449695" cy="46167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domain</a:t>
            </a:r>
            <a:endParaRPr sz="1800">
              <a:solidFill>
                <a:schemeClr val="accent6"/>
              </a:solidFill>
              <a:latin typeface="Montserrat"/>
              <a:ea typeface="Montserrat"/>
              <a:cs typeface="Montserrat"/>
              <a:sym typeface="Montserrat"/>
            </a:endParaRPr>
          </a:p>
        </p:txBody>
      </p:sp>
      <p:sp>
        <p:nvSpPr>
          <p:cNvPr id="179" name="Google Shape;179;p22"/>
          <p:cNvSpPr txBox="1"/>
          <p:nvPr/>
        </p:nvSpPr>
        <p:spPr>
          <a:xfrm rot="-1799870">
            <a:off x="3484103" y="1277814"/>
            <a:ext cx="1449695" cy="46167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path</a:t>
            </a:r>
            <a:endParaRPr sz="1800">
              <a:solidFill>
                <a:schemeClr val="accent6"/>
              </a:solidFill>
              <a:latin typeface="Montserrat"/>
              <a:ea typeface="Montserrat"/>
              <a:cs typeface="Montserrat"/>
              <a:sym typeface="Montserrat"/>
            </a:endParaRPr>
          </a:p>
        </p:txBody>
      </p:sp>
      <p:sp>
        <p:nvSpPr>
          <p:cNvPr id="180" name="Google Shape;180;p22"/>
          <p:cNvSpPr txBox="1"/>
          <p:nvPr/>
        </p:nvSpPr>
        <p:spPr>
          <a:xfrm rot="-1799870">
            <a:off x="4726428" y="1277814"/>
            <a:ext cx="1449695" cy="46167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weird hair</a:t>
            </a:r>
            <a:endParaRPr sz="1800">
              <a:solidFill>
                <a:schemeClr val="accent6"/>
              </a:solidFill>
              <a:latin typeface="Montserrat"/>
              <a:ea typeface="Montserrat"/>
              <a:cs typeface="Montserrat"/>
              <a:sym typeface="Montserrat"/>
            </a:endParaRPr>
          </a:p>
        </p:txBody>
      </p:sp>
      <p:cxnSp>
        <p:nvCxnSpPr>
          <p:cNvPr id="181" name="Google Shape;181;p22"/>
          <p:cNvCxnSpPr/>
          <p:nvPr/>
        </p:nvCxnSpPr>
        <p:spPr>
          <a:xfrm>
            <a:off x="4995325" y="1846800"/>
            <a:ext cx="26700" cy="195600"/>
          </a:xfrm>
          <a:prstGeom prst="straightConnector1">
            <a:avLst/>
          </a:prstGeom>
          <a:noFill/>
          <a:ln cap="flat" cmpd="sng" w="9525">
            <a:solidFill>
              <a:schemeClr val="dk2"/>
            </a:solidFill>
            <a:prstDash val="solid"/>
            <a:round/>
            <a:headEnd len="med" w="med" type="none"/>
            <a:tailEnd len="med" w="med" type="triangle"/>
          </a:ln>
        </p:spPr>
      </p:cxnSp>
      <p:cxnSp>
        <p:nvCxnSpPr>
          <p:cNvPr id="182" name="Google Shape;182;p22"/>
          <p:cNvCxnSpPr/>
          <p:nvPr/>
        </p:nvCxnSpPr>
        <p:spPr>
          <a:xfrm>
            <a:off x="1863100" y="1721950"/>
            <a:ext cx="47700" cy="349200"/>
          </a:xfrm>
          <a:prstGeom prst="straightConnector1">
            <a:avLst/>
          </a:prstGeom>
          <a:noFill/>
          <a:ln cap="flat" cmpd="sng" w="9525">
            <a:solidFill>
              <a:schemeClr val="dk2"/>
            </a:solidFill>
            <a:prstDash val="solid"/>
            <a:round/>
            <a:headEnd len="med" w="med" type="none"/>
            <a:tailEnd len="med" w="med" type="triangle"/>
          </a:ln>
        </p:spPr>
      </p:cxnSp>
      <p:cxnSp>
        <p:nvCxnSpPr>
          <p:cNvPr id="183" name="Google Shape;183;p22"/>
          <p:cNvCxnSpPr/>
          <p:nvPr/>
        </p:nvCxnSpPr>
        <p:spPr>
          <a:xfrm>
            <a:off x="3735925" y="1915575"/>
            <a:ext cx="18300" cy="155700"/>
          </a:xfrm>
          <a:prstGeom prst="straightConnector1">
            <a:avLst/>
          </a:prstGeom>
          <a:noFill/>
          <a:ln cap="flat" cmpd="sng" w="9525">
            <a:solidFill>
              <a:schemeClr val="dk2"/>
            </a:solidFill>
            <a:prstDash val="solid"/>
            <a:round/>
            <a:headEnd len="med" w="med" type="none"/>
            <a:tailEnd len="med" w="med" type="triangle"/>
          </a:ln>
        </p:spPr>
      </p:cxnSp>
      <p:cxnSp>
        <p:nvCxnSpPr>
          <p:cNvPr id="184" name="Google Shape;184;p22"/>
          <p:cNvCxnSpPr/>
          <p:nvPr/>
        </p:nvCxnSpPr>
        <p:spPr>
          <a:xfrm>
            <a:off x="597350" y="1846800"/>
            <a:ext cx="47700" cy="349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5"/>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Closely Related Mission/Topics</a:t>
            </a:r>
            <a:endParaRPr/>
          </a:p>
        </p:txBody>
      </p:sp>
      <p:sp>
        <p:nvSpPr>
          <p:cNvPr id="37" name="Google Shape;37;p5"/>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300"/>
              <a:t>ID of Critical Functions- </a:t>
            </a:r>
            <a:r>
              <a:rPr lang="en" sz="1300"/>
              <a:t>The purpose of this mission is to support the Beneficiary in identifying critical functions essential for service delivery within their NGO. The Builders assist by evaluating the organization's operations, systems, and processes to determine the key functions that require special attention from a cybersecurity perspective. This helps prioritize resources and focus on protecting the most crucial aspects of the NGO's services</a:t>
            </a:r>
            <a:endParaRPr sz="1100"/>
          </a:p>
          <a:p>
            <a:pPr indent="-317500" lvl="0" marL="457200" rtl="0" algn="l">
              <a:spcBef>
                <a:spcPts val="0"/>
              </a:spcBef>
              <a:spcAft>
                <a:spcPts val="0"/>
              </a:spcAft>
              <a:buSzPts val="1400"/>
              <a:buChar char="●"/>
            </a:pPr>
            <a:r>
              <a:rPr b="1" lang="en" sz="1300"/>
              <a:t>MFA Advice- </a:t>
            </a:r>
            <a:r>
              <a:rPr lang="en" sz="1100"/>
              <a:t>In this mission, the Beneficiary NGO receives guidance on Two-Factor Authentication (2FA) and explores the implementation of 2FA across the websites and platforms used in their daily activities. The Builders explain the benefits of 2FA, provide recommendations on suitable authentication methods, and help in the deployment of 2FA to strengthen account security and protect against unauthorized access.</a:t>
            </a:r>
            <a:endParaRPr sz="1100"/>
          </a:p>
          <a:p>
            <a:pPr indent="0" lvl="0" marL="0" rtl="0" algn="l">
              <a:spcBef>
                <a:spcPts val="1600"/>
              </a:spcBef>
              <a:spcAft>
                <a:spcPts val="0"/>
              </a:spcAft>
              <a:buNone/>
            </a:pPr>
            <a:r>
              <a:t/>
            </a:r>
            <a:endParaRPr sz="1100"/>
          </a:p>
          <a:p>
            <a:pPr indent="0" lvl="0" marL="0" rtl="0" algn="l">
              <a:spcBef>
                <a:spcPts val="1600"/>
              </a:spcBef>
              <a:spcAft>
                <a:spcPts val="0"/>
              </a:spcAft>
              <a:buNone/>
            </a:pPr>
            <a:r>
              <a:t/>
            </a:r>
            <a:endParaRPr b="1"/>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a:t>
            </a:r>
            <a:r>
              <a:rPr lang="en" strike="sngStrike"/>
              <a:t>phish</a:t>
            </a:r>
            <a:r>
              <a:rPr lang="en"/>
              <a:t> URL</a:t>
            </a:r>
            <a:endParaRPr/>
          </a:p>
        </p:txBody>
      </p:sp>
      <p:pic>
        <p:nvPicPr>
          <p:cNvPr id="190" name="Google Shape;190;p23"/>
          <p:cNvPicPr preferRelativeResize="0"/>
          <p:nvPr/>
        </p:nvPicPr>
        <p:blipFill>
          <a:blip r:embed="rId3">
            <a:alphaModFix/>
          </a:blip>
          <a:stretch>
            <a:fillRect/>
          </a:stretch>
        </p:blipFill>
        <p:spPr>
          <a:xfrm>
            <a:off x="4313275" y="3364875"/>
            <a:ext cx="4762500" cy="1838325"/>
          </a:xfrm>
          <a:prstGeom prst="rect">
            <a:avLst/>
          </a:prstGeom>
          <a:noFill/>
          <a:ln>
            <a:noFill/>
          </a:ln>
        </p:spPr>
      </p:pic>
      <p:sp>
        <p:nvSpPr>
          <p:cNvPr id="191" name="Google Shape;191;p23"/>
          <p:cNvSpPr txBox="1"/>
          <p:nvPr/>
        </p:nvSpPr>
        <p:spPr>
          <a:xfrm>
            <a:off x="564700" y="1929150"/>
            <a:ext cx="834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D9D9D9"/>
                </a:solidFill>
                <a:latin typeface="Montserrat"/>
                <a:ea typeface="Montserrat"/>
                <a:cs typeface="Montserrat"/>
                <a:sym typeface="Montserrat"/>
                <a:hlinkClick r:id="rId4">
                  <a:extLst>
                    <a:ext uri="{A12FA001-AC4F-418D-AE19-62706E023703}">
                      <ahyp:hlinkClr val="tx"/>
                    </a:ext>
                  </a:extLst>
                </a:hlinkClick>
              </a:rPr>
              <a:t>https://</a:t>
            </a:r>
            <a:r>
              <a:rPr lang="en" sz="1800" u="sng">
                <a:solidFill>
                  <a:schemeClr val="hlink"/>
                </a:solidFill>
                <a:latin typeface="Montserrat"/>
                <a:ea typeface="Montserrat"/>
                <a:cs typeface="Montserrat"/>
                <a:sym typeface="Montserrat"/>
                <a:hlinkClick r:id="rId5"/>
              </a:rPr>
              <a:t>www.rfc-editor.org</a:t>
            </a:r>
            <a:r>
              <a:rPr lang="en" sz="1800" u="sng">
                <a:solidFill>
                  <a:srgbClr val="D9D9D9"/>
                </a:solidFill>
                <a:latin typeface="Montserrat"/>
                <a:ea typeface="Montserrat"/>
                <a:cs typeface="Montserrat"/>
                <a:sym typeface="Montserrat"/>
                <a:hlinkClick r:id="rId6">
                  <a:extLst>
                    <a:ext uri="{A12FA001-AC4F-418D-AE19-62706E023703}">
                      <ahyp:hlinkClr val="tx"/>
                    </a:ext>
                  </a:extLst>
                </a:hlinkClick>
              </a:rPr>
              <a:t>/rfc/rfc3986#page-45?semantic-attack</a:t>
            </a:r>
            <a:endParaRPr sz="1800">
              <a:solidFill>
                <a:srgbClr val="D9D9D9"/>
              </a:solidFill>
              <a:latin typeface="Montserrat"/>
              <a:ea typeface="Montserrat"/>
              <a:cs typeface="Montserrat"/>
              <a:sym typeface="Montserrat"/>
            </a:endParaRPr>
          </a:p>
        </p:txBody>
      </p:sp>
      <p:sp>
        <p:nvSpPr>
          <p:cNvPr id="192" name="Google Shape;192;p23"/>
          <p:cNvSpPr txBox="1"/>
          <p:nvPr/>
        </p:nvSpPr>
        <p:spPr>
          <a:xfrm rot="-1799870">
            <a:off x="2178903" y="954164"/>
            <a:ext cx="1449695" cy="46167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d</a:t>
            </a:r>
            <a:r>
              <a:rPr lang="en" sz="1800">
                <a:solidFill>
                  <a:schemeClr val="accent6"/>
                </a:solidFill>
                <a:latin typeface="Montserrat"/>
                <a:ea typeface="Montserrat"/>
                <a:cs typeface="Montserrat"/>
                <a:sym typeface="Montserrat"/>
              </a:rPr>
              <a:t>omain</a:t>
            </a:r>
            <a:endParaRPr sz="1800">
              <a:solidFill>
                <a:schemeClr val="accent6"/>
              </a:solidFill>
              <a:latin typeface="Montserrat"/>
              <a:ea typeface="Montserrat"/>
              <a:cs typeface="Montserrat"/>
              <a:sym typeface="Montserrat"/>
            </a:endParaRPr>
          </a:p>
        </p:txBody>
      </p:sp>
      <p:sp>
        <p:nvSpPr>
          <p:cNvPr id="193" name="Google Shape;193;p23"/>
          <p:cNvSpPr txBox="1"/>
          <p:nvPr/>
        </p:nvSpPr>
        <p:spPr>
          <a:xfrm>
            <a:off x="1418925" y="2390850"/>
            <a:ext cx="37302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accent6"/>
              </a:buClr>
              <a:buSzPts val="1600"/>
              <a:buFont typeface="Montserrat"/>
              <a:buChar char="●"/>
            </a:pPr>
            <a:r>
              <a:rPr lang="en" sz="1600">
                <a:solidFill>
                  <a:schemeClr val="accent6"/>
                </a:solidFill>
                <a:latin typeface="Montserrat"/>
                <a:ea typeface="Montserrat"/>
                <a:cs typeface="Montserrat"/>
                <a:sym typeface="Montserrat"/>
              </a:rPr>
              <a:t>nice top level domain:</a:t>
            </a:r>
            <a:endParaRPr sz="1600">
              <a:solidFill>
                <a:schemeClr val="accent6"/>
              </a:solidFill>
              <a:latin typeface="Montserrat"/>
              <a:ea typeface="Montserrat"/>
              <a:cs typeface="Montserrat"/>
              <a:sym typeface="Montserrat"/>
            </a:endParaRPr>
          </a:p>
          <a:p>
            <a:pPr indent="-330200" lvl="1" marL="914400" rtl="0" algn="l">
              <a:spcBef>
                <a:spcPts val="0"/>
              </a:spcBef>
              <a:spcAft>
                <a:spcPts val="0"/>
              </a:spcAft>
              <a:buClr>
                <a:schemeClr val="accent6"/>
              </a:buClr>
              <a:buSzPts val="1600"/>
              <a:buFont typeface="Montserrat"/>
              <a:buChar char="○"/>
            </a:pPr>
            <a:r>
              <a:rPr lang="en" sz="1600">
                <a:solidFill>
                  <a:schemeClr val="accent6"/>
                </a:solidFill>
                <a:latin typeface="Montserrat"/>
                <a:ea typeface="Montserrat"/>
                <a:cs typeface="Montserrat"/>
                <a:sym typeface="Montserrat"/>
              </a:rPr>
              <a:t>.org</a:t>
            </a:r>
            <a:endParaRPr sz="1600">
              <a:solidFill>
                <a:schemeClr val="accent6"/>
              </a:solidFill>
              <a:latin typeface="Montserrat"/>
              <a:ea typeface="Montserrat"/>
              <a:cs typeface="Montserrat"/>
              <a:sym typeface="Montserrat"/>
            </a:endParaRPr>
          </a:p>
          <a:p>
            <a:pPr indent="-330200" lvl="1" marL="914400" rtl="0" algn="l">
              <a:spcBef>
                <a:spcPts val="0"/>
              </a:spcBef>
              <a:spcAft>
                <a:spcPts val="0"/>
              </a:spcAft>
              <a:buClr>
                <a:schemeClr val="accent6"/>
              </a:buClr>
              <a:buSzPts val="1600"/>
              <a:buFont typeface="Montserrat"/>
              <a:buChar char="○"/>
            </a:pPr>
            <a:r>
              <a:rPr lang="en" sz="1600">
                <a:solidFill>
                  <a:schemeClr val="accent6"/>
                </a:solidFill>
                <a:latin typeface="Montserrat"/>
                <a:ea typeface="Montserrat"/>
                <a:cs typeface="Montserrat"/>
                <a:sym typeface="Montserrat"/>
              </a:rPr>
              <a:t>.edu</a:t>
            </a:r>
            <a:endParaRPr sz="1600">
              <a:solidFill>
                <a:schemeClr val="accent6"/>
              </a:solidFill>
              <a:latin typeface="Montserrat"/>
              <a:ea typeface="Montserrat"/>
              <a:cs typeface="Montserrat"/>
              <a:sym typeface="Montserrat"/>
            </a:endParaRPr>
          </a:p>
          <a:p>
            <a:pPr indent="-330200" lvl="1" marL="914400" rtl="0" algn="l">
              <a:spcBef>
                <a:spcPts val="0"/>
              </a:spcBef>
              <a:spcAft>
                <a:spcPts val="0"/>
              </a:spcAft>
              <a:buClr>
                <a:schemeClr val="accent6"/>
              </a:buClr>
              <a:buSzPts val="1600"/>
              <a:buFont typeface="Montserrat"/>
              <a:buChar char="○"/>
            </a:pPr>
            <a:r>
              <a:rPr lang="en" sz="1600">
                <a:solidFill>
                  <a:schemeClr val="accent6"/>
                </a:solidFill>
                <a:latin typeface="Montserrat"/>
                <a:ea typeface="Montserrat"/>
                <a:cs typeface="Montserrat"/>
                <a:sym typeface="Montserrat"/>
              </a:rPr>
              <a:t>.gov</a:t>
            </a:r>
            <a:endParaRPr sz="1600">
              <a:solidFill>
                <a:schemeClr val="accent6"/>
              </a:solidFill>
              <a:latin typeface="Montserrat"/>
              <a:ea typeface="Montserrat"/>
              <a:cs typeface="Montserrat"/>
              <a:sym typeface="Montserrat"/>
            </a:endParaRPr>
          </a:p>
          <a:p>
            <a:pPr indent="-330200" lvl="0" marL="457200" rtl="0" algn="l">
              <a:spcBef>
                <a:spcPts val="0"/>
              </a:spcBef>
              <a:spcAft>
                <a:spcPts val="0"/>
              </a:spcAft>
              <a:buClr>
                <a:schemeClr val="accent6"/>
              </a:buClr>
              <a:buSzPts val="1600"/>
              <a:buFont typeface="Montserrat"/>
              <a:buChar char="●"/>
            </a:pPr>
            <a:r>
              <a:rPr lang="en" sz="1600">
                <a:solidFill>
                  <a:schemeClr val="accent6"/>
                </a:solidFill>
                <a:latin typeface="Montserrat"/>
                <a:ea typeface="Montserrat"/>
                <a:cs typeface="Montserrat"/>
                <a:sym typeface="Montserrat"/>
              </a:rPr>
              <a:t>interesting:</a:t>
            </a:r>
            <a:endParaRPr sz="1600">
              <a:solidFill>
                <a:schemeClr val="accent6"/>
              </a:solidFill>
              <a:latin typeface="Montserrat"/>
              <a:ea typeface="Montserrat"/>
              <a:cs typeface="Montserrat"/>
              <a:sym typeface="Montserrat"/>
            </a:endParaRPr>
          </a:p>
          <a:p>
            <a:pPr indent="-330200" lvl="1" marL="914400" rtl="0" algn="l">
              <a:spcBef>
                <a:spcPts val="0"/>
              </a:spcBef>
              <a:spcAft>
                <a:spcPts val="0"/>
              </a:spcAft>
              <a:buClr>
                <a:schemeClr val="accent6"/>
              </a:buClr>
              <a:buSzPts val="1600"/>
              <a:buFont typeface="Montserrat"/>
              <a:buChar char="○"/>
            </a:pPr>
            <a:r>
              <a:rPr lang="en" sz="1600">
                <a:solidFill>
                  <a:schemeClr val="accent6"/>
                </a:solidFill>
                <a:latin typeface="Montserrat"/>
                <a:ea typeface="Montserrat"/>
                <a:cs typeface="Montserrat"/>
                <a:sym typeface="Montserrat"/>
              </a:rPr>
              <a:t>.biz</a:t>
            </a:r>
            <a:endParaRPr sz="1600">
              <a:solidFill>
                <a:schemeClr val="accent6"/>
              </a:solidFill>
              <a:latin typeface="Montserrat"/>
              <a:ea typeface="Montserrat"/>
              <a:cs typeface="Montserrat"/>
              <a:sym typeface="Montserrat"/>
            </a:endParaRPr>
          </a:p>
          <a:p>
            <a:pPr indent="-330200" lvl="1" marL="914400" rtl="0" algn="l">
              <a:spcBef>
                <a:spcPts val="0"/>
              </a:spcBef>
              <a:spcAft>
                <a:spcPts val="0"/>
              </a:spcAft>
              <a:buClr>
                <a:schemeClr val="accent6"/>
              </a:buClr>
              <a:buSzPts val="1600"/>
              <a:buFont typeface="Montserrat"/>
              <a:buChar char="○"/>
            </a:pPr>
            <a:r>
              <a:rPr lang="en" sz="1600">
                <a:solidFill>
                  <a:schemeClr val="accent6"/>
                </a:solidFill>
                <a:latin typeface="Montserrat"/>
                <a:ea typeface="Montserrat"/>
                <a:cs typeface="Montserrat"/>
                <a:sym typeface="Montserrat"/>
              </a:rPr>
              <a:t>.xx</a:t>
            </a:r>
            <a:endParaRPr sz="1600">
              <a:solidFill>
                <a:schemeClr val="accent6"/>
              </a:solidFill>
              <a:latin typeface="Montserrat"/>
              <a:ea typeface="Montserrat"/>
              <a:cs typeface="Montserrat"/>
              <a:sym typeface="Montserrat"/>
            </a:endParaRPr>
          </a:p>
          <a:p>
            <a:pPr indent="-330200" lvl="1" marL="914400" rtl="0" algn="l">
              <a:spcBef>
                <a:spcPts val="0"/>
              </a:spcBef>
              <a:spcAft>
                <a:spcPts val="0"/>
              </a:spcAft>
              <a:buClr>
                <a:schemeClr val="accent6"/>
              </a:buClr>
              <a:buSzPts val="1600"/>
              <a:buFont typeface="Montserrat"/>
              <a:buChar char="○"/>
            </a:pPr>
            <a:r>
              <a:rPr lang="en" sz="1600" u="sng">
                <a:solidFill>
                  <a:schemeClr val="hlink"/>
                </a:solidFill>
                <a:latin typeface="Montserrat"/>
                <a:ea typeface="Montserrat"/>
                <a:cs typeface="Montserrat"/>
                <a:sym typeface="Montserrat"/>
                <a:hlinkClick r:id="rId7"/>
              </a:rPr>
              <a:t>.tv</a:t>
            </a:r>
            <a:endParaRPr sz="1600">
              <a:solidFill>
                <a:schemeClr val="accent6"/>
              </a:solidFill>
              <a:latin typeface="Montserrat"/>
              <a:ea typeface="Montserrat"/>
              <a:cs typeface="Montserrat"/>
              <a:sym typeface="Montserrat"/>
            </a:endParaRPr>
          </a:p>
        </p:txBody>
      </p:sp>
      <p:sp>
        <p:nvSpPr>
          <p:cNvPr id="194" name="Google Shape;194;p23"/>
          <p:cNvSpPr txBox="1"/>
          <p:nvPr/>
        </p:nvSpPr>
        <p:spPr>
          <a:xfrm rot="-1799754">
            <a:off x="2870272" y="822385"/>
            <a:ext cx="2488508" cy="46167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top level </a:t>
            </a:r>
            <a:r>
              <a:rPr lang="en" sz="1800">
                <a:solidFill>
                  <a:schemeClr val="accent6"/>
                </a:solidFill>
                <a:latin typeface="Montserrat"/>
                <a:ea typeface="Montserrat"/>
                <a:cs typeface="Montserrat"/>
                <a:sym typeface="Montserrat"/>
              </a:rPr>
              <a:t>domain</a:t>
            </a:r>
            <a:endParaRPr sz="1800">
              <a:solidFill>
                <a:schemeClr val="accent6"/>
              </a:solidFill>
              <a:latin typeface="Montserrat"/>
              <a:ea typeface="Montserrat"/>
              <a:cs typeface="Montserrat"/>
              <a:sym typeface="Montserrat"/>
            </a:endParaRPr>
          </a:p>
        </p:txBody>
      </p:sp>
      <p:cxnSp>
        <p:nvCxnSpPr>
          <p:cNvPr id="195" name="Google Shape;195;p23"/>
          <p:cNvCxnSpPr/>
          <p:nvPr/>
        </p:nvCxnSpPr>
        <p:spPr>
          <a:xfrm>
            <a:off x="2439900" y="1648750"/>
            <a:ext cx="47700" cy="349200"/>
          </a:xfrm>
          <a:prstGeom prst="straightConnector1">
            <a:avLst/>
          </a:prstGeom>
          <a:noFill/>
          <a:ln cap="flat" cmpd="sng" w="9525">
            <a:solidFill>
              <a:schemeClr val="dk2"/>
            </a:solidFill>
            <a:prstDash val="solid"/>
            <a:round/>
            <a:headEnd len="med" w="med" type="none"/>
            <a:tailEnd len="med" w="med" type="triangle"/>
          </a:ln>
        </p:spPr>
      </p:cxnSp>
      <p:cxnSp>
        <p:nvCxnSpPr>
          <p:cNvPr id="196" name="Google Shape;196;p23"/>
          <p:cNvCxnSpPr/>
          <p:nvPr/>
        </p:nvCxnSpPr>
        <p:spPr>
          <a:xfrm>
            <a:off x="3211425" y="1747350"/>
            <a:ext cx="47700" cy="3492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23"/>
          <p:cNvCxnSpPr/>
          <p:nvPr/>
        </p:nvCxnSpPr>
        <p:spPr>
          <a:xfrm>
            <a:off x="1668375" y="1698675"/>
            <a:ext cx="47700" cy="349200"/>
          </a:xfrm>
          <a:prstGeom prst="straightConnector1">
            <a:avLst/>
          </a:prstGeom>
          <a:noFill/>
          <a:ln cap="flat" cmpd="sng" w="9525">
            <a:solidFill>
              <a:schemeClr val="dk2"/>
            </a:solidFill>
            <a:prstDash val="solid"/>
            <a:round/>
            <a:headEnd len="med" w="med" type="none"/>
            <a:tailEnd len="med" w="med" type="triangle"/>
          </a:ln>
        </p:spPr>
      </p:cxnSp>
      <p:sp>
        <p:nvSpPr>
          <p:cNvPr id="198" name="Google Shape;198;p23"/>
          <p:cNvSpPr txBox="1"/>
          <p:nvPr/>
        </p:nvSpPr>
        <p:spPr>
          <a:xfrm rot="-1799870">
            <a:off x="1410553" y="954164"/>
            <a:ext cx="1449695" cy="46167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weird hair</a:t>
            </a:r>
            <a:endParaRPr sz="1800">
              <a:solidFill>
                <a:schemeClr val="accent6"/>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a:t>
            </a:r>
            <a:r>
              <a:rPr lang="en" strike="sngStrike"/>
              <a:t>phish</a:t>
            </a:r>
            <a:r>
              <a:rPr lang="en"/>
              <a:t> URL</a:t>
            </a:r>
            <a:endParaRPr/>
          </a:p>
        </p:txBody>
      </p:sp>
      <p:pic>
        <p:nvPicPr>
          <p:cNvPr id="204" name="Google Shape;204;p24"/>
          <p:cNvPicPr preferRelativeResize="0"/>
          <p:nvPr/>
        </p:nvPicPr>
        <p:blipFill>
          <a:blip r:embed="rId3">
            <a:alphaModFix/>
          </a:blip>
          <a:stretch>
            <a:fillRect/>
          </a:stretch>
        </p:blipFill>
        <p:spPr>
          <a:xfrm>
            <a:off x="4313275" y="3364875"/>
            <a:ext cx="4762500" cy="1838325"/>
          </a:xfrm>
          <a:prstGeom prst="rect">
            <a:avLst/>
          </a:prstGeom>
          <a:noFill/>
          <a:ln>
            <a:noFill/>
          </a:ln>
        </p:spPr>
      </p:pic>
      <p:sp>
        <p:nvSpPr>
          <p:cNvPr id="205" name="Google Shape;205;p24"/>
          <p:cNvSpPr txBox="1"/>
          <p:nvPr/>
        </p:nvSpPr>
        <p:spPr>
          <a:xfrm>
            <a:off x="564700" y="1929150"/>
            <a:ext cx="834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D9D9D9"/>
                </a:solidFill>
                <a:latin typeface="Montserrat"/>
                <a:ea typeface="Montserrat"/>
                <a:cs typeface="Montserrat"/>
                <a:sym typeface="Montserrat"/>
                <a:hlinkClick r:id="rId4">
                  <a:extLst>
                    <a:ext uri="{A12FA001-AC4F-418D-AE19-62706E023703}">
                      <ahyp:hlinkClr val="tx"/>
                    </a:ext>
                  </a:extLst>
                </a:hlinkClick>
              </a:rPr>
              <a:t>https://www.rfc-editor.org</a:t>
            </a:r>
            <a:r>
              <a:rPr lang="en" sz="1800" u="sng">
                <a:solidFill>
                  <a:schemeClr val="hlink"/>
                </a:solidFill>
                <a:latin typeface="Montserrat"/>
                <a:ea typeface="Montserrat"/>
                <a:cs typeface="Montserrat"/>
                <a:sym typeface="Montserrat"/>
                <a:hlinkClick r:id="rId5"/>
              </a:rPr>
              <a:t>/rfc/rfc3986</a:t>
            </a:r>
            <a:r>
              <a:rPr lang="en" sz="1800" u="sng">
                <a:solidFill>
                  <a:srgbClr val="F3F3F3"/>
                </a:solidFill>
                <a:latin typeface="Montserrat"/>
                <a:ea typeface="Montserrat"/>
                <a:cs typeface="Montserrat"/>
                <a:sym typeface="Montserrat"/>
                <a:hlinkClick r:id="rId6">
                  <a:extLst>
                    <a:ext uri="{A12FA001-AC4F-418D-AE19-62706E023703}">
                      <ahyp:hlinkClr val="tx"/>
                    </a:ext>
                  </a:extLst>
                </a:hlinkClick>
              </a:rPr>
              <a:t>#page-45?semantic-attack</a:t>
            </a:r>
            <a:endParaRPr sz="1800">
              <a:solidFill>
                <a:srgbClr val="F3F3F3"/>
              </a:solidFill>
              <a:latin typeface="Montserrat"/>
              <a:ea typeface="Montserrat"/>
              <a:cs typeface="Montserrat"/>
              <a:sym typeface="Montserrat"/>
            </a:endParaRPr>
          </a:p>
        </p:txBody>
      </p:sp>
      <p:sp>
        <p:nvSpPr>
          <p:cNvPr id="206" name="Google Shape;206;p24"/>
          <p:cNvSpPr txBox="1"/>
          <p:nvPr/>
        </p:nvSpPr>
        <p:spPr>
          <a:xfrm rot="-1799870">
            <a:off x="3484103" y="1277814"/>
            <a:ext cx="1449695" cy="46167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path</a:t>
            </a:r>
            <a:endParaRPr sz="1800">
              <a:solidFill>
                <a:schemeClr val="accent6"/>
              </a:solidFill>
              <a:latin typeface="Montserrat"/>
              <a:ea typeface="Montserrat"/>
              <a:cs typeface="Montserrat"/>
              <a:sym typeface="Montserrat"/>
            </a:endParaRPr>
          </a:p>
        </p:txBody>
      </p:sp>
      <p:cxnSp>
        <p:nvCxnSpPr>
          <p:cNvPr id="207" name="Google Shape;207;p24"/>
          <p:cNvCxnSpPr/>
          <p:nvPr/>
        </p:nvCxnSpPr>
        <p:spPr>
          <a:xfrm>
            <a:off x="3735925" y="1915575"/>
            <a:ext cx="18300" cy="155700"/>
          </a:xfrm>
          <a:prstGeom prst="straightConnector1">
            <a:avLst/>
          </a:prstGeom>
          <a:noFill/>
          <a:ln cap="flat" cmpd="sng" w="9525">
            <a:solidFill>
              <a:schemeClr val="dk2"/>
            </a:solidFill>
            <a:prstDash val="solid"/>
            <a:round/>
            <a:headEnd len="med" w="med" type="none"/>
            <a:tailEnd len="med" w="med" type="triangle"/>
          </a:ln>
        </p:spPr>
      </p:cxnSp>
      <p:sp>
        <p:nvSpPr>
          <p:cNvPr id="208" name="Google Shape;208;p24"/>
          <p:cNvSpPr txBox="1"/>
          <p:nvPr/>
        </p:nvSpPr>
        <p:spPr>
          <a:xfrm>
            <a:off x="294825" y="2471175"/>
            <a:ext cx="5494200" cy="1169700"/>
          </a:xfrm>
          <a:prstGeom prst="rect">
            <a:avLst/>
          </a:prstGeom>
          <a:noFill/>
          <a:ln>
            <a:noFill/>
          </a:ln>
        </p:spPr>
        <p:txBody>
          <a:bodyPr anchorCtr="0" anchor="t" bIns="91425" lIns="91425" spcFirstLastPara="1" rIns="91425" wrap="square" tIns="91425">
            <a:spAutoFit/>
          </a:bodyPr>
          <a:lstStyle/>
          <a:p>
            <a:pPr indent="-330200" lvl="0" marL="914400" rtl="0" algn="l">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Nice:</a:t>
            </a:r>
            <a:endParaRPr sz="1600">
              <a:solidFill>
                <a:schemeClr val="dk1"/>
              </a:solidFill>
              <a:latin typeface="Montserrat"/>
              <a:ea typeface="Montserrat"/>
              <a:cs typeface="Montserrat"/>
              <a:sym typeface="Montserrat"/>
            </a:endParaRPr>
          </a:p>
          <a:p>
            <a:pPr indent="-330200" lvl="1" marL="1371600" rtl="0" algn="l">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/pub/cats/momo.jpeg</a:t>
            </a:r>
            <a:endParaRPr sz="1600">
              <a:solidFill>
                <a:schemeClr val="dk1"/>
              </a:solidFill>
              <a:latin typeface="Montserrat"/>
              <a:ea typeface="Montserrat"/>
              <a:cs typeface="Montserrat"/>
              <a:sym typeface="Montserrat"/>
            </a:endParaRPr>
          </a:p>
          <a:p>
            <a:pPr indent="-330200" lvl="0" marL="914400" rtl="0" algn="l">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Interesting:</a:t>
            </a:r>
            <a:endParaRPr sz="1600">
              <a:solidFill>
                <a:schemeClr val="dk1"/>
              </a:solidFill>
              <a:latin typeface="Montserrat"/>
              <a:ea typeface="Montserrat"/>
              <a:cs typeface="Montserrat"/>
              <a:sym typeface="Montserrat"/>
            </a:endParaRPr>
          </a:p>
          <a:p>
            <a:pPr indent="-330200" lvl="1" marL="1371600" rtl="0" algn="l">
              <a:spcBef>
                <a:spcPts val="0"/>
              </a:spcBef>
              <a:spcAft>
                <a:spcPts val="0"/>
              </a:spcAft>
              <a:buClr>
                <a:schemeClr val="dk1"/>
              </a:buClr>
              <a:buSzPts val="1600"/>
              <a:buFont typeface="Montserrat"/>
              <a:buChar char="○"/>
            </a:pPr>
            <a:r>
              <a:rPr lang="en" sz="1600">
                <a:solidFill>
                  <a:schemeClr val="dk1"/>
                </a:solidFill>
                <a:latin typeface="Montserrat"/>
                <a:ea typeface="Montserrat"/>
                <a:cs typeface="Montserrat"/>
                <a:sym typeface="Montserrat"/>
              </a:rPr>
              <a:t>/amp/s/timeshare.gotcha.com</a:t>
            </a:r>
            <a:endParaRPr sz="1600">
              <a:solidFill>
                <a:schemeClr val="dk1"/>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a:t>
            </a:r>
            <a:r>
              <a:rPr lang="en" strike="sngStrike"/>
              <a:t>phish</a:t>
            </a:r>
            <a:r>
              <a:rPr lang="en"/>
              <a:t> URL</a:t>
            </a:r>
            <a:endParaRPr/>
          </a:p>
        </p:txBody>
      </p:sp>
      <p:pic>
        <p:nvPicPr>
          <p:cNvPr id="214" name="Google Shape;214;p25"/>
          <p:cNvPicPr preferRelativeResize="0"/>
          <p:nvPr/>
        </p:nvPicPr>
        <p:blipFill>
          <a:blip r:embed="rId3">
            <a:alphaModFix/>
          </a:blip>
          <a:stretch>
            <a:fillRect/>
          </a:stretch>
        </p:blipFill>
        <p:spPr>
          <a:xfrm>
            <a:off x="4313275" y="3364875"/>
            <a:ext cx="4762500" cy="1838325"/>
          </a:xfrm>
          <a:prstGeom prst="rect">
            <a:avLst/>
          </a:prstGeom>
          <a:noFill/>
          <a:ln>
            <a:noFill/>
          </a:ln>
        </p:spPr>
      </p:pic>
      <p:sp>
        <p:nvSpPr>
          <p:cNvPr id="215" name="Google Shape;215;p25"/>
          <p:cNvSpPr txBox="1"/>
          <p:nvPr/>
        </p:nvSpPr>
        <p:spPr>
          <a:xfrm>
            <a:off x="505300" y="1172425"/>
            <a:ext cx="8341200" cy="4617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rgbClr val="CCCCCC"/>
                </a:solidFill>
                <a:latin typeface="Montserrat"/>
                <a:ea typeface="Montserrat"/>
                <a:cs typeface="Montserrat"/>
                <a:sym typeface="Montserrat"/>
                <a:hlinkClick r:id="rId4">
                  <a:extLst>
                    <a:ext uri="{A12FA001-AC4F-418D-AE19-62706E023703}">
                      <ahyp:hlinkClr val="tx"/>
                    </a:ext>
                  </a:extLst>
                </a:hlinkClick>
              </a:rPr>
              <a:t>https://www.rfc-editor.org/rfc/rfc3986</a:t>
            </a:r>
            <a:r>
              <a:rPr lang="en" sz="1800" u="sng">
                <a:solidFill>
                  <a:schemeClr val="hlink"/>
                </a:solidFill>
                <a:latin typeface="Montserrat"/>
                <a:ea typeface="Montserrat"/>
                <a:cs typeface="Montserrat"/>
                <a:sym typeface="Montserrat"/>
                <a:hlinkClick r:id="rId5"/>
              </a:rPr>
              <a:t>#page-45?semantic-attack</a:t>
            </a:r>
            <a:endParaRPr sz="1800">
              <a:solidFill>
                <a:schemeClr val="accent6"/>
              </a:solidFill>
              <a:latin typeface="Montserrat"/>
              <a:ea typeface="Montserrat"/>
              <a:cs typeface="Montserrat"/>
              <a:sym typeface="Montserrat"/>
            </a:endParaRPr>
          </a:p>
        </p:txBody>
      </p:sp>
      <p:sp>
        <p:nvSpPr>
          <p:cNvPr id="216" name="Google Shape;216;p25"/>
          <p:cNvSpPr txBox="1"/>
          <p:nvPr/>
        </p:nvSpPr>
        <p:spPr>
          <a:xfrm rot="-1799870">
            <a:off x="4667028" y="521089"/>
            <a:ext cx="1449695" cy="46167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weird hair</a:t>
            </a:r>
            <a:endParaRPr sz="1800">
              <a:solidFill>
                <a:schemeClr val="accent6"/>
              </a:solidFill>
              <a:latin typeface="Montserrat"/>
              <a:ea typeface="Montserrat"/>
              <a:cs typeface="Montserrat"/>
              <a:sym typeface="Montserrat"/>
            </a:endParaRPr>
          </a:p>
        </p:txBody>
      </p:sp>
      <p:cxnSp>
        <p:nvCxnSpPr>
          <p:cNvPr id="217" name="Google Shape;217;p25"/>
          <p:cNvCxnSpPr/>
          <p:nvPr/>
        </p:nvCxnSpPr>
        <p:spPr>
          <a:xfrm>
            <a:off x="4935925" y="1090075"/>
            <a:ext cx="26700" cy="195600"/>
          </a:xfrm>
          <a:prstGeom prst="straightConnector1">
            <a:avLst/>
          </a:prstGeom>
          <a:noFill/>
          <a:ln cap="flat" cmpd="sng" w="9525">
            <a:solidFill>
              <a:schemeClr val="dk2"/>
            </a:solidFill>
            <a:prstDash val="solid"/>
            <a:round/>
            <a:headEnd len="med" w="med" type="none"/>
            <a:tailEnd len="med" w="med" type="triangle"/>
          </a:ln>
        </p:spPr>
      </p:cxnSp>
      <p:sp>
        <p:nvSpPr>
          <p:cNvPr id="218" name="Google Shape;218;p25"/>
          <p:cNvSpPr txBox="1"/>
          <p:nvPr/>
        </p:nvSpPr>
        <p:spPr>
          <a:xfrm>
            <a:off x="555600" y="1661600"/>
            <a:ext cx="39264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Magick:</a:t>
            </a:r>
            <a:endParaRPr sz="1800">
              <a:solidFill>
                <a:schemeClr val="accent6"/>
              </a:solidFill>
              <a:latin typeface="Montserrat"/>
              <a:ea typeface="Montserrat"/>
              <a:cs typeface="Montserrat"/>
              <a:sym typeface="Montserrat"/>
            </a:endParaRPr>
          </a:p>
          <a:p>
            <a:pPr indent="-342900" lvl="0" marL="4572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Queries</a:t>
            </a:r>
            <a:endParaRPr sz="1800">
              <a:solidFill>
                <a:schemeClr val="accent6"/>
              </a:solidFill>
              <a:latin typeface="Montserrat"/>
              <a:ea typeface="Montserrat"/>
              <a:cs typeface="Montserrat"/>
              <a:sym typeface="Montserrat"/>
            </a:endParaRPr>
          </a:p>
          <a:p>
            <a:pPr indent="-342900" lvl="0" marL="4572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Tracking Tokens</a:t>
            </a:r>
            <a:endParaRPr sz="1800">
              <a:solidFill>
                <a:schemeClr val="accent6"/>
              </a:solidFill>
              <a:latin typeface="Montserrat"/>
              <a:ea typeface="Montserrat"/>
              <a:cs typeface="Montserrat"/>
              <a:sym typeface="Montserrat"/>
            </a:endParaRPr>
          </a:p>
          <a:p>
            <a:pPr indent="-342900" lvl="1" marL="9144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Hidden Messages</a:t>
            </a:r>
            <a:endParaRPr sz="1800">
              <a:solidFill>
                <a:schemeClr val="accent6"/>
              </a:solidFill>
              <a:latin typeface="Montserrat"/>
              <a:ea typeface="Montserrat"/>
              <a:cs typeface="Montserrat"/>
              <a:sym typeface="Montserrat"/>
            </a:endParaRPr>
          </a:p>
          <a:p>
            <a:pPr indent="-342900" lvl="1" marL="9144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Watermarks</a:t>
            </a:r>
            <a:endParaRPr sz="1800">
              <a:solidFill>
                <a:schemeClr val="accent6"/>
              </a:solidFill>
              <a:latin typeface="Montserrat"/>
              <a:ea typeface="Montserrat"/>
              <a:cs typeface="Montserrat"/>
              <a:sym typeface="Montserrat"/>
            </a:endParaRPr>
          </a:p>
          <a:p>
            <a:pPr indent="-342900" lvl="0" marL="4572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Authentication</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 sz="1800">
                <a:solidFill>
                  <a:schemeClr val="accent6"/>
                </a:solidFill>
                <a:latin typeface="Montserrat"/>
                <a:ea typeface="Montserrat"/>
                <a:cs typeface="Montserrat"/>
                <a:sym typeface="Montserrat"/>
              </a:rPr>
              <a:t>Try without the hair</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accent6"/>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6"/>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Phish</a:t>
            </a:r>
            <a:endParaRPr/>
          </a:p>
        </p:txBody>
      </p:sp>
      <p:pic>
        <p:nvPicPr>
          <p:cNvPr id="224" name="Google Shape;224;p26"/>
          <p:cNvPicPr preferRelativeResize="0"/>
          <p:nvPr/>
        </p:nvPicPr>
        <p:blipFill>
          <a:blip r:embed="rId3">
            <a:alphaModFix/>
          </a:blip>
          <a:stretch>
            <a:fillRect/>
          </a:stretch>
        </p:blipFill>
        <p:spPr>
          <a:xfrm>
            <a:off x="4313275" y="3364875"/>
            <a:ext cx="4762500" cy="1838325"/>
          </a:xfrm>
          <a:prstGeom prst="rect">
            <a:avLst/>
          </a:prstGeom>
          <a:noFill/>
          <a:ln>
            <a:noFill/>
          </a:ln>
        </p:spPr>
      </p:pic>
      <p:sp>
        <p:nvSpPr>
          <p:cNvPr id="225" name="Google Shape;225;p26"/>
          <p:cNvSpPr txBox="1"/>
          <p:nvPr/>
        </p:nvSpPr>
        <p:spPr>
          <a:xfrm>
            <a:off x="697000" y="717350"/>
            <a:ext cx="7787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 sz="1800">
                <a:solidFill>
                  <a:schemeClr val="accent6"/>
                </a:solidFill>
                <a:latin typeface="Montserrat"/>
                <a:ea typeface="Montserrat"/>
                <a:cs typeface="Montserrat"/>
                <a:sym typeface="Montserrat"/>
              </a:rPr>
              <a:t>View source with f12</a:t>
            </a:r>
            <a:r>
              <a:rPr lang="en" sz="1800" u="sng">
                <a:solidFill>
                  <a:schemeClr val="accent6"/>
                </a:solidFill>
                <a:latin typeface="Montserrat"/>
                <a:ea typeface="Montserrat"/>
                <a:cs typeface="Montserrat"/>
                <a:sym typeface="Montserrat"/>
              </a:rPr>
              <a:t>/</a:t>
            </a:r>
            <a:r>
              <a:rPr i="1" lang="en" sz="1800">
                <a:solidFill>
                  <a:schemeClr val="accent6"/>
                </a:solidFill>
                <a:latin typeface="Montserrat"/>
                <a:ea typeface="Montserrat"/>
                <a:cs typeface="Montserrat"/>
                <a:sym typeface="Montserrat"/>
              </a:rPr>
              <a:t>ctrl+u</a:t>
            </a:r>
            <a:r>
              <a:rPr lang="en" sz="1800">
                <a:solidFill>
                  <a:schemeClr val="accent6"/>
                </a:solidFill>
                <a:latin typeface="Montserrat"/>
                <a:ea typeface="Montserrat"/>
                <a:cs typeface="Montserrat"/>
                <a:sym typeface="Montserrat"/>
              </a:rPr>
              <a:t>:	</a:t>
            </a:r>
            <a:endParaRPr sz="1800">
              <a:solidFill>
                <a:schemeClr val="accent6"/>
              </a:solidFill>
              <a:latin typeface="Montserrat"/>
              <a:ea typeface="Montserrat"/>
              <a:cs typeface="Montserrat"/>
              <a:sym typeface="Montserrat"/>
            </a:endParaRPr>
          </a:p>
          <a:p>
            <a:pPr indent="-342900" lvl="0" marL="9144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lower case domain names</a:t>
            </a:r>
            <a:endParaRPr sz="1800">
              <a:solidFill>
                <a:schemeClr val="accent6"/>
              </a:solidFill>
              <a:latin typeface="Montserrat"/>
              <a:ea typeface="Montserrat"/>
              <a:cs typeface="Montserrat"/>
              <a:sym typeface="Montserrat"/>
            </a:endParaRPr>
          </a:p>
          <a:p>
            <a:pPr indent="-342900" lvl="1" marL="13716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‘i’ vs ‘I’ vs ‘l’ vs ‘L’</a:t>
            </a:r>
            <a:endParaRPr sz="1800">
              <a:solidFill>
                <a:schemeClr val="accent6"/>
              </a:solidFill>
              <a:latin typeface="Montserrat"/>
              <a:ea typeface="Montserrat"/>
              <a:cs typeface="Montserrat"/>
              <a:sym typeface="Montserrat"/>
            </a:endParaRPr>
          </a:p>
          <a:p>
            <a:pPr indent="-342900" lvl="1" marL="13716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sender plausible?</a:t>
            </a:r>
            <a:endParaRPr sz="1800">
              <a:solidFill>
                <a:schemeClr val="accent6"/>
              </a:solidFill>
              <a:latin typeface="Montserrat"/>
              <a:ea typeface="Montserrat"/>
              <a:cs typeface="Montserrat"/>
              <a:sym typeface="Montserrat"/>
            </a:endParaRPr>
          </a:p>
          <a:p>
            <a:pPr indent="-342900" lvl="1" marL="13716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homoglyph attack</a:t>
            </a:r>
            <a:endParaRPr sz="1800">
              <a:solidFill>
                <a:schemeClr val="accent6"/>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Phish</a:t>
            </a:r>
            <a:endParaRPr/>
          </a:p>
        </p:txBody>
      </p:sp>
      <p:pic>
        <p:nvPicPr>
          <p:cNvPr id="231" name="Google Shape;231;p27"/>
          <p:cNvPicPr preferRelativeResize="0"/>
          <p:nvPr/>
        </p:nvPicPr>
        <p:blipFill>
          <a:blip r:embed="rId3">
            <a:alphaModFix/>
          </a:blip>
          <a:stretch>
            <a:fillRect/>
          </a:stretch>
        </p:blipFill>
        <p:spPr>
          <a:xfrm>
            <a:off x="4313275" y="3364875"/>
            <a:ext cx="4762500" cy="1838325"/>
          </a:xfrm>
          <a:prstGeom prst="rect">
            <a:avLst/>
          </a:prstGeom>
          <a:noFill/>
          <a:ln>
            <a:noFill/>
          </a:ln>
        </p:spPr>
      </p:pic>
      <p:sp>
        <p:nvSpPr>
          <p:cNvPr id="232" name="Google Shape;232;p27"/>
          <p:cNvSpPr txBox="1"/>
          <p:nvPr/>
        </p:nvSpPr>
        <p:spPr>
          <a:xfrm>
            <a:off x="697000" y="717350"/>
            <a:ext cx="77877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You are the Product</a:t>
            </a:r>
            <a:endParaRPr sz="1800">
              <a:solidFill>
                <a:schemeClr val="accent6"/>
              </a:solidFill>
              <a:latin typeface="Montserrat"/>
              <a:ea typeface="Montserrat"/>
              <a:cs typeface="Montserrat"/>
              <a:sym typeface="Montserrat"/>
            </a:endParaRPr>
          </a:p>
          <a:p>
            <a:pPr indent="-342900" lvl="0" marL="9144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Astonish</a:t>
            </a:r>
            <a:endParaRPr sz="1800">
              <a:solidFill>
                <a:schemeClr val="accent6"/>
              </a:solidFill>
              <a:latin typeface="Montserrat"/>
              <a:ea typeface="Montserrat"/>
              <a:cs typeface="Montserrat"/>
              <a:sym typeface="Montserrat"/>
            </a:endParaRPr>
          </a:p>
          <a:p>
            <a:pPr indent="-342900" lvl="0" marL="9144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Interact</a:t>
            </a:r>
            <a:endParaRPr sz="1800">
              <a:solidFill>
                <a:schemeClr val="accent6"/>
              </a:solidFill>
              <a:latin typeface="Montserrat"/>
              <a:ea typeface="Montserrat"/>
              <a:cs typeface="Montserrat"/>
              <a:sym typeface="Montserrat"/>
            </a:endParaRPr>
          </a:p>
          <a:p>
            <a:pPr indent="-342900" lvl="0" marL="9144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Infect</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 sz="1800">
                <a:solidFill>
                  <a:schemeClr val="accent6"/>
                </a:solidFill>
                <a:latin typeface="Montserrat"/>
                <a:ea typeface="Montserrat"/>
                <a:cs typeface="Montserrat"/>
                <a:sym typeface="Montserrat"/>
              </a:rPr>
              <a:t>Youtube app prompts attack:</a:t>
            </a:r>
            <a:endParaRPr sz="1800">
              <a:solidFill>
                <a:schemeClr val="accent6"/>
              </a:solidFill>
              <a:latin typeface="Montserrat"/>
              <a:ea typeface="Montserrat"/>
              <a:cs typeface="Montserrat"/>
              <a:sym typeface="Montserrat"/>
            </a:endParaRPr>
          </a:p>
        </p:txBody>
      </p:sp>
      <p:pic>
        <p:nvPicPr>
          <p:cNvPr id="233" name="Google Shape;233;p27"/>
          <p:cNvPicPr preferRelativeResize="0"/>
          <p:nvPr/>
        </p:nvPicPr>
        <p:blipFill rotWithShape="1">
          <a:blip r:embed="rId4">
            <a:alphaModFix/>
          </a:blip>
          <a:srcRect b="4717" l="0" r="0" t="49352"/>
          <a:stretch/>
        </p:blipFill>
        <p:spPr>
          <a:xfrm>
            <a:off x="4265100" y="107125"/>
            <a:ext cx="4858850" cy="46792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phish</a:t>
            </a:r>
            <a:endParaRPr/>
          </a:p>
        </p:txBody>
      </p:sp>
      <p:pic>
        <p:nvPicPr>
          <p:cNvPr id="239" name="Google Shape;239;p28"/>
          <p:cNvPicPr preferRelativeResize="0"/>
          <p:nvPr/>
        </p:nvPicPr>
        <p:blipFill>
          <a:blip r:embed="rId3">
            <a:alphaModFix/>
          </a:blip>
          <a:stretch>
            <a:fillRect/>
          </a:stretch>
        </p:blipFill>
        <p:spPr>
          <a:xfrm>
            <a:off x="4313275" y="3364875"/>
            <a:ext cx="4762500" cy="1838325"/>
          </a:xfrm>
          <a:prstGeom prst="rect">
            <a:avLst/>
          </a:prstGeom>
          <a:noFill/>
          <a:ln>
            <a:noFill/>
          </a:ln>
        </p:spPr>
      </p:pic>
      <p:sp>
        <p:nvSpPr>
          <p:cNvPr id="240" name="Google Shape;240;p28"/>
          <p:cNvSpPr txBox="1"/>
          <p:nvPr/>
        </p:nvSpPr>
        <p:spPr>
          <a:xfrm>
            <a:off x="697000" y="717350"/>
            <a:ext cx="7787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 sz="1800">
                <a:solidFill>
                  <a:schemeClr val="accent6"/>
                </a:solidFill>
                <a:latin typeface="Montserrat"/>
                <a:ea typeface="Montserrat"/>
                <a:cs typeface="Montserrat"/>
                <a:sym typeface="Montserrat"/>
              </a:rPr>
              <a:t>Captcha prompts attack</a:t>
            </a:r>
            <a:endParaRPr sz="1800">
              <a:solidFill>
                <a:schemeClr val="accent6"/>
              </a:solidFill>
              <a:latin typeface="Montserrat"/>
              <a:ea typeface="Montserrat"/>
              <a:cs typeface="Montserrat"/>
              <a:sym typeface="Montserrat"/>
            </a:endParaRPr>
          </a:p>
          <a:p>
            <a:pPr indent="-342900" lvl="0" marL="914400" rtl="0" algn="l">
              <a:spcBef>
                <a:spcPts val="0"/>
              </a:spcBef>
              <a:spcAft>
                <a:spcPts val="0"/>
              </a:spcAft>
              <a:buClr>
                <a:schemeClr val="accent6"/>
              </a:buClr>
              <a:buSzPts val="1800"/>
              <a:buFont typeface="Montserrat"/>
              <a:buChar char="●"/>
            </a:pPr>
            <a:r>
              <a:rPr lang="en" sz="1800">
                <a:solidFill>
                  <a:schemeClr val="accent6"/>
                </a:solidFill>
                <a:latin typeface="Montserrat"/>
                <a:ea typeface="Montserrat"/>
                <a:cs typeface="Montserrat"/>
                <a:sym typeface="Montserrat"/>
              </a:rPr>
              <a:t>Run this cool script</a:t>
            </a:r>
            <a:endParaRPr sz="1800">
              <a:solidFill>
                <a:schemeClr val="accent6"/>
              </a:solidFill>
              <a:latin typeface="Montserrat"/>
              <a:ea typeface="Montserrat"/>
              <a:cs typeface="Montserrat"/>
              <a:sym typeface="Montserrat"/>
            </a:endParaRPr>
          </a:p>
        </p:txBody>
      </p:sp>
      <p:pic>
        <p:nvPicPr>
          <p:cNvPr id="241" name="Google Shape;241;p28"/>
          <p:cNvPicPr preferRelativeResize="0"/>
          <p:nvPr/>
        </p:nvPicPr>
        <p:blipFill rotWithShape="1">
          <a:blip r:embed="rId4">
            <a:alphaModFix/>
          </a:blip>
          <a:srcRect b="10169" l="25132" r="13298" t="20172"/>
          <a:stretch/>
        </p:blipFill>
        <p:spPr>
          <a:xfrm>
            <a:off x="5046250" y="141300"/>
            <a:ext cx="3676300" cy="4415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Anatomy of a Phish</a:t>
            </a:r>
            <a:endParaRPr/>
          </a:p>
        </p:txBody>
      </p:sp>
      <p:pic>
        <p:nvPicPr>
          <p:cNvPr id="247" name="Google Shape;247;p29"/>
          <p:cNvPicPr preferRelativeResize="0"/>
          <p:nvPr/>
        </p:nvPicPr>
        <p:blipFill>
          <a:blip r:embed="rId3">
            <a:alphaModFix/>
          </a:blip>
          <a:stretch>
            <a:fillRect/>
          </a:stretch>
        </p:blipFill>
        <p:spPr>
          <a:xfrm>
            <a:off x="4313275" y="3364875"/>
            <a:ext cx="4762500" cy="1838325"/>
          </a:xfrm>
          <a:prstGeom prst="rect">
            <a:avLst/>
          </a:prstGeom>
          <a:noFill/>
          <a:ln>
            <a:noFill/>
          </a:ln>
        </p:spPr>
      </p:pic>
      <p:pic>
        <p:nvPicPr>
          <p:cNvPr id="248" name="Google Shape;248;p29"/>
          <p:cNvPicPr preferRelativeResize="0"/>
          <p:nvPr/>
        </p:nvPicPr>
        <p:blipFill>
          <a:blip r:embed="rId4">
            <a:alphaModFix/>
          </a:blip>
          <a:stretch>
            <a:fillRect/>
          </a:stretch>
        </p:blipFill>
        <p:spPr>
          <a:xfrm>
            <a:off x="4479397" y="133751"/>
            <a:ext cx="4430275" cy="5069450"/>
          </a:xfrm>
          <a:prstGeom prst="rect">
            <a:avLst/>
          </a:prstGeom>
          <a:noFill/>
          <a:ln>
            <a:noFill/>
          </a:ln>
        </p:spPr>
      </p:pic>
      <p:sp>
        <p:nvSpPr>
          <p:cNvPr id="249" name="Google Shape;249;p29"/>
          <p:cNvSpPr txBox="1"/>
          <p:nvPr/>
        </p:nvSpPr>
        <p:spPr>
          <a:xfrm>
            <a:off x="697000" y="717350"/>
            <a:ext cx="7787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Serve yourself:</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 sz="1800" u="sng">
                <a:solidFill>
                  <a:schemeClr val="hlink"/>
                </a:solidFill>
                <a:latin typeface="Montserrat"/>
                <a:ea typeface="Montserrat"/>
                <a:cs typeface="Montserrat"/>
                <a:sym typeface="Montserrat"/>
                <a:hlinkClick r:id="rId5"/>
              </a:rPr>
              <a:t>https://phishingquiz.withgoogle.com/</a:t>
            </a:r>
            <a:endParaRPr sz="1800">
              <a:solidFill>
                <a:schemeClr val="accent6"/>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QR Codes are </a:t>
            </a:r>
            <a:r>
              <a:rPr lang="en" strike="sngStrike"/>
              <a:t>programs</a:t>
            </a:r>
            <a:r>
              <a:rPr lang="en"/>
              <a:t> Malware</a:t>
            </a:r>
            <a:endParaRPr/>
          </a:p>
        </p:txBody>
      </p:sp>
      <p:sp>
        <p:nvSpPr>
          <p:cNvPr id="255" name="Google Shape;255;p30"/>
          <p:cNvSpPr txBox="1"/>
          <p:nvPr>
            <p:ph idx="1" type="body"/>
          </p:nvPr>
        </p:nvSpPr>
        <p:spPr>
          <a:xfrm>
            <a:off x="707725" y="887075"/>
            <a:ext cx="4504800" cy="384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This object is cursed</a:t>
            </a:r>
            <a:endParaRPr/>
          </a:p>
          <a:p>
            <a:pPr indent="-317500" lvl="0" marL="457200" rtl="0" algn="l">
              <a:spcBef>
                <a:spcPts val="0"/>
              </a:spcBef>
              <a:spcAft>
                <a:spcPts val="0"/>
              </a:spcAft>
              <a:buSzPts val="1400"/>
              <a:buChar char="●"/>
            </a:pPr>
            <a:r>
              <a:rPr lang="en"/>
              <a:t>Activates whatever is at the destination</a:t>
            </a:r>
            <a:endParaRPr/>
          </a:p>
          <a:p>
            <a:pPr indent="-317500" lvl="0" marL="457200" rtl="0" algn="l">
              <a:spcBef>
                <a:spcPts val="0"/>
              </a:spcBef>
              <a:spcAft>
                <a:spcPts val="0"/>
              </a:spcAft>
              <a:buSzPts val="1400"/>
              <a:buChar char="●"/>
            </a:pPr>
            <a:r>
              <a:rPr lang="en"/>
              <a:t>Tampering/spoofing</a:t>
            </a:r>
            <a:endParaRPr/>
          </a:p>
          <a:p>
            <a:pPr indent="-317500" lvl="1" marL="914400" rtl="0" algn="l">
              <a:spcBef>
                <a:spcPts val="0"/>
              </a:spcBef>
              <a:spcAft>
                <a:spcPts val="0"/>
              </a:spcAft>
              <a:buSzPts val="1400"/>
              <a:buChar char="○"/>
            </a:pPr>
            <a:r>
              <a:rPr lang="en"/>
              <a:t>Menu skimming</a:t>
            </a:r>
            <a:endParaRPr/>
          </a:p>
          <a:p>
            <a:pPr indent="-317500" lvl="0" marL="457200" rtl="0" algn="l">
              <a:spcBef>
                <a:spcPts val="0"/>
              </a:spcBef>
              <a:spcAft>
                <a:spcPts val="0"/>
              </a:spcAft>
              <a:buSzPts val="1400"/>
              <a:buChar char="●"/>
            </a:pPr>
            <a:r>
              <a:rPr lang="en"/>
              <a:t>Inspect app, link, etc</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6" name="Google Shape;256;p30"/>
          <p:cNvSpPr txBox="1"/>
          <p:nvPr/>
        </p:nvSpPr>
        <p:spPr>
          <a:xfrm>
            <a:off x="6725450" y="1230325"/>
            <a:ext cx="2276400" cy="31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a:solidFill>
                <a:schemeClr val="accent6"/>
              </a:solidFill>
              <a:latin typeface="Montserrat"/>
              <a:ea typeface="Montserrat"/>
              <a:cs typeface="Montserrat"/>
              <a:sym typeface="Montserrat"/>
            </a:endParaRPr>
          </a:p>
        </p:txBody>
      </p:sp>
      <p:pic>
        <p:nvPicPr>
          <p:cNvPr id="257" name="Google Shape;257;p30"/>
          <p:cNvPicPr preferRelativeResize="0"/>
          <p:nvPr/>
        </p:nvPicPr>
        <p:blipFill>
          <a:blip r:embed="rId3">
            <a:alphaModFix/>
          </a:blip>
          <a:stretch>
            <a:fillRect/>
          </a:stretch>
        </p:blipFill>
        <p:spPr>
          <a:xfrm>
            <a:off x="5212525" y="632600"/>
            <a:ext cx="3931475" cy="3931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9 </a:t>
            </a:r>
            <a:r>
              <a:rPr lang="en"/>
              <a:t>Seconds For A Safer World</a:t>
            </a:r>
            <a:endParaRPr/>
          </a:p>
        </p:txBody>
      </p:sp>
      <p:sp>
        <p:nvSpPr>
          <p:cNvPr id="263" name="Google Shape;263;p31"/>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0000"/>
                </a:solidFill>
                <a:latin typeface="Arial"/>
                <a:ea typeface="Arial"/>
                <a:cs typeface="Arial"/>
                <a:sym typeface="Arial"/>
              </a:rPr>
              <a:t>Take a 9 second pause and think before you click, download, or share. </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a:solidFill>
                  <a:srgbClr val="000000"/>
                </a:solidFill>
                <a:latin typeface="Arial"/>
                <a:ea typeface="Arial"/>
                <a:cs typeface="Arial"/>
                <a:sym typeface="Arial"/>
              </a:rPr>
              <a:t>Learn more at </a:t>
            </a:r>
            <a:r>
              <a:rPr lang="en" sz="1450" u="sng">
                <a:solidFill>
                  <a:srgbClr val="1155CC"/>
                </a:solidFill>
                <a:latin typeface="Roboto"/>
                <a:ea typeface="Roboto"/>
                <a:cs typeface="Roboto"/>
                <a:sym typeface="Roboto"/>
                <a:hlinkClick r:id="rId3">
                  <a:extLst>
                    <a:ext uri="{A12FA001-AC4F-418D-AE19-62706E023703}">
                      <ahyp:hlinkClr val="tx"/>
                    </a:ext>
                  </a:extLst>
                </a:hlinkClick>
              </a:rPr>
              <a:t>bit.ly/NGO_ISAC-Take9</a:t>
            </a:r>
            <a:r>
              <a:rPr lang="en" sz="1450">
                <a:solidFill>
                  <a:srgbClr val="000000"/>
                </a:solidFill>
                <a:latin typeface="Roboto"/>
                <a:ea typeface="Roboto"/>
                <a:cs typeface="Roboto"/>
                <a:sym typeface="Roboto"/>
              </a:rPr>
              <a:t> </a:t>
            </a:r>
            <a:endParaRPr sz="145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a:solidFill>
                  <a:srgbClr val="000000"/>
                </a:solidFill>
                <a:latin typeface="Arial"/>
                <a:ea typeface="Arial"/>
                <a:cs typeface="Arial"/>
                <a:sym typeface="Arial"/>
              </a:rPr>
              <a:t>#Take9 #CybersecurityAwareness</a:t>
            </a:r>
            <a:endParaRPr sz="1800"/>
          </a:p>
        </p:txBody>
      </p:sp>
      <p:pic>
        <p:nvPicPr>
          <p:cNvPr id="264" name="Google Shape;264;p31"/>
          <p:cNvPicPr preferRelativeResize="0"/>
          <p:nvPr/>
        </p:nvPicPr>
        <p:blipFill>
          <a:blip r:embed="rId4">
            <a:alphaModFix/>
          </a:blip>
          <a:stretch>
            <a:fillRect/>
          </a:stretch>
        </p:blipFill>
        <p:spPr>
          <a:xfrm>
            <a:off x="6493050" y="1914859"/>
            <a:ext cx="2650950" cy="2667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2"/>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Email Compromise (BEC)	</a:t>
            </a:r>
            <a:endParaRPr/>
          </a:p>
        </p:txBody>
      </p:sp>
      <p:sp>
        <p:nvSpPr>
          <p:cNvPr id="270" name="Google Shape;270;p32"/>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Criminals gain access to a legitimate email account, </a:t>
            </a:r>
            <a:endParaRPr/>
          </a:p>
          <a:p>
            <a:pPr indent="-317500" lvl="1" marL="914400" rtl="0" algn="l">
              <a:spcBef>
                <a:spcPts val="0"/>
              </a:spcBef>
              <a:spcAft>
                <a:spcPts val="0"/>
              </a:spcAft>
              <a:buSzPts val="1400"/>
              <a:buChar char="○"/>
            </a:pPr>
            <a:r>
              <a:rPr lang="en"/>
              <a:t>through social engineering</a:t>
            </a:r>
            <a:endParaRPr/>
          </a:p>
          <a:p>
            <a:pPr indent="-317500" lvl="1" marL="914400" rtl="0" algn="l">
              <a:spcBef>
                <a:spcPts val="0"/>
              </a:spcBef>
              <a:spcAft>
                <a:spcPts val="0"/>
              </a:spcAft>
              <a:buSzPts val="1400"/>
              <a:buChar char="○"/>
            </a:pPr>
            <a:r>
              <a:rPr lang="en"/>
              <a:t>successful</a:t>
            </a:r>
            <a:r>
              <a:rPr lang="en"/>
              <a:t> phish</a:t>
            </a:r>
            <a:endParaRPr/>
          </a:p>
          <a:p>
            <a:pPr indent="-317500" lvl="1" marL="914400" rtl="0" algn="l">
              <a:spcBef>
                <a:spcPts val="0"/>
              </a:spcBef>
              <a:spcAft>
                <a:spcPts val="0"/>
              </a:spcAft>
              <a:buSzPts val="1400"/>
              <a:buChar char="○"/>
            </a:pPr>
            <a:r>
              <a:rPr lang="en"/>
              <a:t>computer intrusion </a:t>
            </a:r>
            <a:endParaRPr/>
          </a:p>
          <a:p>
            <a:pPr indent="-317500" lvl="0" marL="457200" rtl="0" algn="l">
              <a:spcBef>
                <a:spcPts val="0"/>
              </a:spcBef>
              <a:spcAft>
                <a:spcPts val="0"/>
              </a:spcAft>
              <a:buSzPts val="1400"/>
              <a:buChar char="●"/>
            </a:pPr>
            <a:r>
              <a:rPr lang="en"/>
              <a:t>Emails come from trusted source </a:t>
            </a:r>
            <a:endParaRPr/>
          </a:p>
          <a:p>
            <a:pPr indent="-317500" lvl="0" marL="457200" rtl="0" algn="l">
              <a:spcBef>
                <a:spcPts val="0"/>
              </a:spcBef>
              <a:spcAft>
                <a:spcPts val="0"/>
              </a:spcAft>
              <a:buSzPts val="1400"/>
              <a:buChar char="●"/>
            </a:pPr>
            <a:r>
              <a:rPr lang="en"/>
              <a:t>Request money or sensitive information</a:t>
            </a:r>
            <a:endParaRPr/>
          </a:p>
          <a:p>
            <a:pPr indent="-317500" lvl="0" marL="457200" rtl="0" algn="l">
              <a:spcBef>
                <a:spcPts val="0"/>
              </a:spcBef>
              <a:spcAft>
                <a:spcPts val="0"/>
              </a:spcAft>
              <a:buSzPts val="1400"/>
              <a:buChar char="●"/>
            </a:pPr>
            <a:r>
              <a:rPr lang="en"/>
              <a:t>Most </a:t>
            </a:r>
            <a:r>
              <a:rPr lang="en"/>
              <a:t>common</a:t>
            </a:r>
            <a:r>
              <a:rPr lang="en"/>
              <a:t> and expensive type of internet</a:t>
            </a:r>
            <a:br>
              <a:rPr lang="en"/>
            </a:br>
            <a:r>
              <a:rPr lang="en"/>
              <a:t>fraud</a:t>
            </a:r>
            <a:endParaRPr/>
          </a:p>
          <a:p>
            <a:pPr indent="0" lvl="0" marL="0" rtl="0" algn="l">
              <a:spcBef>
                <a:spcPts val="1600"/>
              </a:spcBef>
              <a:spcAft>
                <a:spcPts val="1600"/>
              </a:spcAft>
              <a:buNone/>
            </a:pPr>
            <a:r>
              <a:t/>
            </a:r>
            <a:endParaRPr/>
          </a:p>
        </p:txBody>
      </p:sp>
      <p:pic>
        <p:nvPicPr>
          <p:cNvPr descr="https://cdn.kastatic.org/ka-perseus-images/2b4922a8372b82d83bfb5eb416f338fc38b57d96.png" id="271" name="Google Shape;271;p32"/>
          <p:cNvPicPr preferRelativeResize="0"/>
          <p:nvPr/>
        </p:nvPicPr>
        <p:blipFill>
          <a:blip r:embed="rId3">
            <a:alphaModFix/>
          </a:blip>
          <a:stretch>
            <a:fillRect/>
          </a:stretch>
        </p:blipFill>
        <p:spPr>
          <a:xfrm>
            <a:off x="5360675" y="1959025"/>
            <a:ext cx="3680550" cy="220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 name="Shape 41"/>
        <p:cNvGrpSpPr/>
        <p:nvPr/>
      </p:nvGrpSpPr>
      <p:grpSpPr>
        <a:xfrm>
          <a:off x="0" y="0"/>
          <a:ext cx="0" cy="0"/>
          <a:chOff x="0" y="0"/>
          <a:chExt cx="0" cy="0"/>
        </a:xfrm>
      </p:grpSpPr>
      <p:sp>
        <p:nvSpPr>
          <p:cNvPr id="42" name="Google Shape;42;p6"/>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Definitions</a:t>
            </a:r>
            <a:endParaRPr/>
          </a:p>
          <a:p>
            <a:pPr indent="0" lvl="0" marL="0" rtl="0" algn="l">
              <a:spcBef>
                <a:spcPts val="0"/>
              </a:spcBef>
              <a:spcAft>
                <a:spcPts val="0"/>
              </a:spcAft>
              <a:buNone/>
            </a:pPr>
            <a:r>
              <a:t/>
            </a:r>
            <a:endParaRPr/>
          </a:p>
        </p:txBody>
      </p:sp>
      <p:sp>
        <p:nvSpPr>
          <p:cNvPr id="43" name="Google Shape;43;p6"/>
          <p:cNvSpPr txBox="1"/>
          <p:nvPr>
            <p:ph idx="1" type="body"/>
          </p:nvPr>
        </p:nvSpPr>
        <p:spPr>
          <a:xfrm>
            <a:off x="669400" y="549800"/>
            <a:ext cx="8045400" cy="38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p>
          <a:p>
            <a:pPr indent="-330200" lvl="0" marL="457200" rtl="0" algn="l">
              <a:spcBef>
                <a:spcPts val="0"/>
              </a:spcBef>
              <a:spcAft>
                <a:spcPts val="0"/>
              </a:spcAft>
              <a:buSzPts val="1600"/>
              <a:buChar char="●"/>
            </a:pPr>
            <a:r>
              <a:rPr b="1" lang="en" sz="1700"/>
              <a:t>Incident  </a:t>
            </a:r>
            <a:r>
              <a:rPr lang="en" sz="1300"/>
              <a:t>A cybersecurity event that prompts: </a:t>
            </a:r>
            <a:endParaRPr sz="1300"/>
          </a:p>
          <a:p>
            <a:pPr indent="-330200" lvl="1" marL="914400" rtl="0" algn="l">
              <a:spcBef>
                <a:spcPts val="0"/>
              </a:spcBef>
              <a:spcAft>
                <a:spcPts val="0"/>
              </a:spcAft>
              <a:buSzPts val="1600"/>
              <a:buChar char="○"/>
            </a:pPr>
            <a:r>
              <a:rPr lang="en" sz="1300"/>
              <a:t>Response  </a:t>
            </a:r>
            <a:r>
              <a:rPr lang="en" sz="1300"/>
              <a:t>-</a:t>
            </a:r>
            <a:r>
              <a:rPr lang="en" sz="1300"/>
              <a:t>  "Weird, what's that?"</a:t>
            </a:r>
            <a:endParaRPr sz="1300"/>
          </a:p>
          <a:p>
            <a:pPr indent="-330200" lvl="1" marL="914400" rtl="0" algn="l">
              <a:spcBef>
                <a:spcPts val="0"/>
              </a:spcBef>
              <a:spcAft>
                <a:spcPts val="0"/>
              </a:spcAft>
              <a:buSzPts val="1600"/>
              <a:buChar char="○"/>
            </a:pPr>
            <a:r>
              <a:rPr lang="en" sz="1300"/>
              <a:t>Recovery  </a:t>
            </a:r>
            <a:r>
              <a:rPr lang="en" sz="1300"/>
              <a:t>-</a:t>
            </a:r>
            <a:r>
              <a:rPr lang="en" sz="1300"/>
              <a:t> "Let's plug that hole before…"</a:t>
            </a:r>
            <a:endParaRPr sz="1300"/>
          </a:p>
          <a:p>
            <a:pPr indent="0" lvl="0" marL="457200" rtl="0" algn="l">
              <a:spcBef>
                <a:spcPts val="0"/>
              </a:spcBef>
              <a:spcAft>
                <a:spcPts val="0"/>
              </a:spcAft>
              <a:buNone/>
            </a:pPr>
            <a:r>
              <a:t/>
            </a:r>
            <a:endParaRPr sz="1300"/>
          </a:p>
          <a:p>
            <a:pPr indent="-330200" lvl="0" marL="457200" rtl="0" algn="l">
              <a:spcBef>
                <a:spcPts val="0"/>
              </a:spcBef>
              <a:spcAft>
                <a:spcPts val="0"/>
              </a:spcAft>
              <a:buSzPts val="1600"/>
              <a:buChar char="●"/>
            </a:pPr>
            <a:r>
              <a:rPr b="1" lang="en" sz="1700"/>
              <a:t>Breach </a:t>
            </a:r>
            <a:endParaRPr b="1" sz="1700"/>
          </a:p>
          <a:p>
            <a:pPr indent="-330200" lvl="1" marL="914400" rtl="0" algn="l">
              <a:spcBef>
                <a:spcPts val="0"/>
              </a:spcBef>
              <a:spcAft>
                <a:spcPts val="0"/>
              </a:spcAft>
              <a:buSzPts val="1600"/>
              <a:buChar char="○"/>
            </a:pPr>
            <a:r>
              <a:rPr lang="en" sz="1300"/>
              <a:t>Loss of Control</a:t>
            </a:r>
            <a:endParaRPr sz="1300"/>
          </a:p>
          <a:p>
            <a:pPr indent="-330200" lvl="1" marL="914400" rtl="0" algn="l">
              <a:spcBef>
                <a:spcPts val="0"/>
              </a:spcBef>
              <a:spcAft>
                <a:spcPts val="0"/>
              </a:spcAft>
              <a:buSzPts val="1600"/>
              <a:buChar char="○"/>
            </a:pPr>
            <a:r>
              <a:rPr lang="en" sz="1300"/>
              <a:t>Compromise</a:t>
            </a:r>
            <a:endParaRPr sz="1300"/>
          </a:p>
          <a:p>
            <a:pPr indent="-330200" lvl="1" marL="914400" rtl="0" algn="l">
              <a:spcBef>
                <a:spcPts val="0"/>
              </a:spcBef>
              <a:spcAft>
                <a:spcPts val="0"/>
              </a:spcAft>
              <a:buSzPts val="1600"/>
              <a:buChar char="○"/>
            </a:pPr>
            <a:r>
              <a:rPr lang="en" sz="1300"/>
              <a:t>Disclosure</a:t>
            </a:r>
            <a:endParaRPr sz="1300"/>
          </a:p>
          <a:p>
            <a:pPr indent="-330200" lvl="1" marL="914400" rtl="0" algn="l">
              <a:spcBef>
                <a:spcPts val="0"/>
              </a:spcBef>
              <a:spcAft>
                <a:spcPts val="0"/>
              </a:spcAft>
              <a:buSzPts val="1600"/>
              <a:buChar char="○"/>
            </a:pPr>
            <a:r>
              <a:rPr lang="en" sz="1300"/>
              <a:t>Persistent Access</a:t>
            </a:r>
            <a:endParaRPr sz="1300"/>
          </a:p>
          <a:p>
            <a:pPr indent="-311150" lvl="1" marL="914400" rtl="0" algn="l">
              <a:spcBef>
                <a:spcPts val="0"/>
              </a:spcBef>
              <a:spcAft>
                <a:spcPts val="0"/>
              </a:spcAft>
              <a:buSzPts val="1300"/>
              <a:buChar char="○"/>
            </a:pPr>
            <a:r>
              <a:rPr lang="en" sz="1300"/>
              <a:t>it's an incident until a lawyer says </a:t>
            </a:r>
            <a:endParaRPr sz="13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 Group Protection</a:t>
            </a:r>
            <a:endParaRPr/>
          </a:p>
        </p:txBody>
      </p:sp>
      <p:pic>
        <p:nvPicPr>
          <p:cNvPr descr="https://cdn.kastatic.org/ka-perseus-images/2b4922a8372b82d83bfb5eb416f338fc38b57d96.png" id="277" name="Google Shape;277;p33"/>
          <p:cNvPicPr preferRelativeResize="0"/>
          <p:nvPr/>
        </p:nvPicPr>
        <p:blipFill>
          <a:blip r:embed="rId3">
            <a:alphaModFix/>
          </a:blip>
          <a:stretch>
            <a:fillRect/>
          </a:stretch>
        </p:blipFill>
        <p:spPr>
          <a:xfrm>
            <a:off x="4384325" y="1702475"/>
            <a:ext cx="4733650" cy="2840175"/>
          </a:xfrm>
          <a:prstGeom prst="rect">
            <a:avLst/>
          </a:prstGeom>
          <a:noFill/>
          <a:ln>
            <a:noFill/>
          </a:ln>
        </p:spPr>
      </p:pic>
      <p:sp>
        <p:nvSpPr>
          <p:cNvPr id="278" name="Google Shape;278;p33"/>
          <p:cNvSpPr txBox="1"/>
          <p:nvPr>
            <p:ph idx="1" type="body"/>
          </p:nvPr>
        </p:nvSpPr>
        <p:spPr>
          <a:xfrm>
            <a:off x="549300" y="861700"/>
            <a:ext cx="8045400" cy="38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Distro lists are “working groups”</a:t>
            </a:r>
            <a:endParaRPr/>
          </a:p>
          <a:p>
            <a:pPr indent="0" lvl="0" marL="0" rtl="0" algn="l">
              <a:spcBef>
                <a:spcPts val="1600"/>
              </a:spcBef>
              <a:spcAft>
                <a:spcPts val="0"/>
              </a:spcAft>
              <a:buNone/>
            </a:pPr>
            <a:r>
              <a:rPr lang="en"/>
              <a:t>General Advice</a:t>
            </a:r>
            <a:endParaRPr/>
          </a:p>
          <a:p>
            <a:pPr indent="-317500" lvl="0" marL="457200" rtl="0" algn="l">
              <a:spcBef>
                <a:spcPts val="1600"/>
              </a:spcBef>
              <a:spcAft>
                <a:spcPts val="0"/>
              </a:spcAft>
              <a:buSzPts val="1400"/>
              <a:buChar char="●"/>
            </a:pPr>
            <a:r>
              <a:rPr lang="en"/>
              <a:t>Limit lateral compromise</a:t>
            </a:r>
            <a:endParaRPr/>
          </a:p>
          <a:p>
            <a:pPr indent="-317500" lvl="1" marL="914400" rtl="0" algn="l">
              <a:spcBef>
                <a:spcPts val="0"/>
              </a:spcBef>
              <a:spcAft>
                <a:spcPts val="0"/>
              </a:spcAft>
              <a:buSzPts val="1400"/>
              <a:buChar char="○"/>
            </a:pPr>
            <a:r>
              <a:rPr lang="en"/>
              <a:t>Scrub cc: lists</a:t>
            </a:r>
            <a:endParaRPr/>
          </a:p>
          <a:p>
            <a:pPr indent="-317500" lvl="0" marL="457200" rtl="0" algn="l">
              <a:spcBef>
                <a:spcPts val="0"/>
              </a:spcBef>
              <a:spcAft>
                <a:spcPts val="0"/>
              </a:spcAft>
              <a:buSzPts val="1400"/>
              <a:buChar char="●"/>
            </a:pPr>
            <a:r>
              <a:rPr lang="en"/>
              <a:t>Use formal file sharing</a:t>
            </a:r>
            <a:endParaRPr/>
          </a:p>
          <a:p>
            <a:pPr indent="-317500" lvl="1" marL="914400" rtl="0" algn="l">
              <a:spcBef>
                <a:spcPts val="0"/>
              </a:spcBef>
              <a:spcAft>
                <a:spcPts val="0"/>
              </a:spcAft>
              <a:buSzPts val="1400"/>
              <a:buChar char="○"/>
            </a:pPr>
            <a:r>
              <a:rPr lang="en"/>
              <a:t>No file attachments</a:t>
            </a:r>
            <a:endParaRPr/>
          </a:p>
          <a:p>
            <a:pPr indent="-317500" lvl="0" marL="457200" rtl="0" algn="l">
              <a:spcBef>
                <a:spcPts val="0"/>
              </a:spcBef>
              <a:spcAft>
                <a:spcPts val="0"/>
              </a:spcAft>
              <a:buSzPts val="1400"/>
              <a:buChar char="●"/>
            </a:pPr>
            <a:r>
              <a:rPr lang="en"/>
              <a:t>Train users to be suspicious </a:t>
            </a:r>
            <a:endParaRPr/>
          </a:p>
          <a:p>
            <a:pPr indent="-317500" lvl="1" marL="914400" rtl="0" algn="l">
              <a:spcBef>
                <a:spcPts val="0"/>
              </a:spcBef>
              <a:spcAft>
                <a:spcPts val="0"/>
              </a:spcAft>
              <a:buSzPts val="1400"/>
              <a:buChar char="○"/>
            </a:pPr>
            <a:r>
              <a:rPr lang="en"/>
              <a:t>Unexpected Requests for $</a:t>
            </a:r>
            <a:endParaRPr/>
          </a:p>
          <a:p>
            <a:pPr indent="-317500" lvl="1" marL="914400" rtl="0" algn="l">
              <a:spcBef>
                <a:spcPts val="0"/>
              </a:spcBef>
              <a:spcAft>
                <a:spcPts val="0"/>
              </a:spcAft>
              <a:buSzPts val="1400"/>
              <a:buChar char="○"/>
            </a:pPr>
            <a:r>
              <a:rPr lang="en"/>
              <a:t>Links</a:t>
            </a:r>
            <a:endParaRPr/>
          </a:p>
          <a:p>
            <a:pPr indent="-317500" lvl="1" marL="914400" rtl="0" algn="l">
              <a:spcBef>
                <a:spcPts val="0"/>
              </a:spcBef>
              <a:spcAft>
                <a:spcPts val="0"/>
              </a:spcAft>
              <a:buSzPts val="1400"/>
              <a:buChar char="○"/>
            </a:pPr>
            <a:r>
              <a:rPr lang="en"/>
              <a:t>Schedule</a:t>
            </a:r>
            <a:r>
              <a:rPr lang="en"/>
              <a:t> changes</a:t>
            </a:r>
            <a:endParaRPr/>
          </a:p>
          <a:p>
            <a:pPr indent="-317500" lvl="1" marL="914400" rtl="0" algn="l">
              <a:spcBef>
                <a:spcPts val="0"/>
              </a:spcBef>
              <a:spcAft>
                <a:spcPts val="0"/>
              </a:spcAft>
              <a:buSzPts val="1400"/>
              <a:buChar char="○"/>
            </a:pPr>
            <a:r>
              <a:rPr lang="en"/>
              <a:t>New users in chat</a:t>
            </a:r>
            <a:endParaRPr/>
          </a:p>
          <a:p>
            <a:pPr indent="-317500" lvl="1" marL="914400" rtl="0" algn="l">
              <a:spcBef>
                <a:spcPts val="0"/>
              </a:spcBef>
              <a:spcAft>
                <a:spcPts val="0"/>
              </a:spcAft>
              <a:buSzPts val="1400"/>
              <a:buChar char="○"/>
            </a:pPr>
            <a:r>
              <a:rPr lang="en"/>
              <a:t>Misspellings</a:t>
            </a:r>
            <a:endParaRPr/>
          </a:p>
          <a:p>
            <a:pPr indent="0" lvl="0" marL="0" rtl="0" algn="l">
              <a:spcBef>
                <a:spcPts val="1600"/>
              </a:spcBef>
              <a:spcAft>
                <a:spcPts val="1600"/>
              </a:spcAft>
              <a:buNone/>
            </a:pPr>
            <a:r>
              <a:t/>
            </a:r>
            <a:endParaRPr/>
          </a:p>
        </p:txBody>
      </p:sp>
      <p:sp>
        <p:nvSpPr>
          <p:cNvPr id="279" name="Google Shape;279;p33"/>
          <p:cNvSpPr txBox="1"/>
          <p:nvPr/>
        </p:nvSpPr>
        <p:spPr>
          <a:xfrm>
            <a:off x="4246200" y="4711600"/>
            <a:ext cx="4897800" cy="2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latin typeface="Montserrat"/>
                <a:ea typeface="Montserrat"/>
                <a:cs typeface="Montserrat"/>
                <a:sym typeface="Montserrat"/>
                <a:hlinkClick r:id="rId4"/>
              </a:rPr>
              <a:t>https://www.khanacademy.org/computing/computer-science/algorithms/graph-representation/a/describing-graphs</a:t>
            </a:r>
            <a:endParaRPr sz="1000">
              <a:solidFill>
                <a:schemeClr val="accent6"/>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Extortion: I’ve seen your XXX. Pay me!</a:t>
            </a:r>
            <a:endParaRPr/>
          </a:p>
        </p:txBody>
      </p:sp>
      <p:sp>
        <p:nvSpPr>
          <p:cNvPr id="285" name="Google Shape;285;p34"/>
          <p:cNvSpPr txBox="1"/>
          <p:nvPr>
            <p:ph idx="2" type="body"/>
          </p:nvPr>
        </p:nvSpPr>
        <p:spPr>
          <a:xfrm>
            <a:off x="2694550" y="996400"/>
            <a:ext cx="3475500" cy="3404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Excellent</a:t>
            </a:r>
            <a:r>
              <a:rPr lang="en"/>
              <a:t> taste</a:t>
            </a:r>
            <a:endParaRPr/>
          </a:p>
          <a:p>
            <a:pPr indent="-317500" lvl="0" marL="457200" rtl="0" algn="l">
              <a:spcBef>
                <a:spcPts val="0"/>
              </a:spcBef>
              <a:spcAft>
                <a:spcPts val="0"/>
              </a:spcAft>
              <a:buSzPts val="1400"/>
              <a:buChar char="●"/>
            </a:pPr>
            <a:r>
              <a:rPr lang="en"/>
              <a:t>Your </a:t>
            </a:r>
            <a:r>
              <a:rPr lang="en"/>
              <a:t>neighbors</a:t>
            </a:r>
            <a:r>
              <a:rPr lang="en"/>
              <a:t> </a:t>
            </a:r>
            <a:r>
              <a:rPr lang="en"/>
              <a:t>nervous</a:t>
            </a:r>
            <a:endParaRPr/>
          </a:p>
          <a:p>
            <a:pPr indent="-317500" lvl="0" marL="457200" rtl="0" algn="l">
              <a:spcBef>
                <a:spcPts val="0"/>
              </a:spcBef>
              <a:spcAft>
                <a:spcPts val="0"/>
              </a:spcAft>
              <a:buSzPts val="1400"/>
              <a:buChar char="●"/>
            </a:pPr>
            <a:r>
              <a:rPr lang="en"/>
              <a:t>Discrecion guaranteed</a:t>
            </a:r>
            <a:endParaRPr/>
          </a:p>
          <a:p>
            <a:pPr indent="0" lvl="0" marL="457200" rtl="0" algn="l">
              <a:spcBef>
                <a:spcPts val="1600"/>
              </a:spcBef>
              <a:spcAft>
                <a:spcPts val="1600"/>
              </a:spcAft>
              <a:buNone/>
            </a:pPr>
            <a:r>
              <a:rPr lang="en"/>
              <a:t>	</a:t>
            </a:r>
            <a:endParaRPr/>
          </a:p>
        </p:txBody>
      </p:sp>
      <p:pic>
        <p:nvPicPr>
          <p:cNvPr descr="black hat with eyes" id="286" name="Google Shape;286;p34"/>
          <p:cNvPicPr preferRelativeResize="0"/>
          <p:nvPr/>
        </p:nvPicPr>
        <p:blipFill>
          <a:blip r:embed="rId3">
            <a:alphaModFix/>
          </a:blip>
          <a:stretch>
            <a:fillRect/>
          </a:stretch>
        </p:blipFill>
        <p:spPr>
          <a:xfrm>
            <a:off x="6451450" y="1869450"/>
            <a:ext cx="2669149" cy="26691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Extortion: I’ve seen your XXX. Pay me!</a:t>
            </a:r>
            <a:endParaRPr/>
          </a:p>
        </p:txBody>
      </p:sp>
      <p:sp>
        <p:nvSpPr>
          <p:cNvPr id="292" name="Google Shape;292;p35"/>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Unlikely</a:t>
            </a:r>
            <a:endParaRPr/>
          </a:p>
          <a:p>
            <a:pPr indent="-317500" lvl="1" marL="914400" rtl="0" algn="l">
              <a:spcBef>
                <a:spcPts val="0"/>
              </a:spcBef>
              <a:spcAft>
                <a:spcPts val="0"/>
              </a:spcAft>
              <a:buSzPts val="1400"/>
              <a:buChar char="○"/>
            </a:pPr>
            <a:r>
              <a:rPr lang="en"/>
              <a:t>Mad Libs software </a:t>
            </a:r>
            <a:endParaRPr/>
          </a:p>
          <a:p>
            <a:pPr indent="-317500" lvl="1" marL="914400" rtl="0" algn="l">
              <a:spcBef>
                <a:spcPts val="0"/>
              </a:spcBef>
              <a:spcAft>
                <a:spcPts val="0"/>
              </a:spcAft>
              <a:buSzPts val="1400"/>
              <a:buChar char="○"/>
            </a:pPr>
            <a:r>
              <a:rPr lang="en"/>
              <a:t>Examinine details like phishing  ( typography, spelling)</a:t>
            </a:r>
            <a:endParaRPr/>
          </a:p>
          <a:p>
            <a:pPr indent="-317500" lvl="0" marL="457200" rtl="0" algn="l">
              <a:spcBef>
                <a:spcPts val="0"/>
              </a:spcBef>
              <a:spcAft>
                <a:spcPts val="0"/>
              </a:spcAft>
              <a:buSzPts val="1400"/>
              <a:buChar char="●"/>
            </a:pPr>
            <a:r>
              <a:rPr lang="en"/>
              <a:t>Federal when: </a:t>
            </a:r>
            <a:r>
              <a:rPr lang="en" u="sng">
                <a:solidFill>
                  <a:schemeClr val="hlink"/>
                </a:solidFill>
                <a:hlinkClick r:id="rId3"/>
              </a:rPr>
              <a:t>Hobbs Act</a:t>
            </a:r>
            <a:endParaRPr/>
          </a:p>
          <a:p>
            <a:pPr indent="-317500" lvl="1" marL="914400" rtl="0" algn="l">
              <a:spcBef>
                <a:spcPts val="0"/>
              </a:spcBef>
              <a:spcAft>
                <a:spcPts val="0"/>
              </a:spcAft>
              <a:buSzPts val="1400"/>
              <a:buChar char="○"/>
            </a:pPr>
            <a:r>
              <a:rPr lang="en"/>
              <a:t>Harm Economic, Physical</a:t>
            </a:r>
            <a:endParaRPr/>
          </a:p>
          <a:p>
            <a:pPr indent="-317500" lvl="1" marL="914400" rtl="0" algn="l">
              <a:spcBef>
                <a:spcPts val="0"/>
              </a:spcBef>
              <a:spcAft>
                <a:spcPts val="0"/>
              </a:spcAft>
              <a:buSzPts val="1400"/>
              <a:buChar char="○"/>
            </a:pPr>
            <a:r>
              <a:rPr lang="en"/>
              <a:t>Obstruct Interstate commerce</a:t>
            </a:r>
            <a:endParaRPr/>
          </a:p>
          <a:p>
            <a:pPr indent="-317500" lvl="1" marL="914400" rtl="0" algn="l">
              <a:spcBef>
                <a:spcPts val="0"/>
              </a:spcBef>
              <a:spcAft>
                <a:spcPts val="0"/>
              </a:spcAft>
              <a:buSzPts val="1400"/>
              <a:buChar char="○"/>
            </a:pPr>
            <a:r>
              <a:rPr lang="en"/>
              <a:t>FBI i3c </a:t>
            </a:r>
            <a:r>
              <a:rPr lang="en" u="sng">
                <a:solidFill>
                  <a:schemeClr val="hlink"/>
                </a:solidFill>
                <a:hlinkClick r:id="rId4"/>
              </a:rPr>
              <a:t>crime report</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“pretexting”?</a:t>
            </a:r>
            <a:endParaRPr/>
          </a:p>
        </p:txBody>
      </p:sp>
      <p:sp>
        <p:nvSpPr>
          <p:cNvPr id="298" name="Google Shape;298;p36"/>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u="sng">
                <a:solidFill>
                  <a:schemeClr val="hlink"/>
                </a:solidFill>
                <a:hlinkClick r:id="rId3"/>
              </a:rPr>
              <a:t>Business Email Compromise</a:t>
            </a:r>
            <a:endParaRPr sz="1600"/>
          </a:p>
          <a:p>
            <a:pPr indent="-317500" lvl="0" marL="457200" rtl="0" algn="l">
              <a:spcBef>
                <a:spcPts val="1600"/>
              </a:spcBef>
              <a:spcAft>
                <a:spcPts val="0"/>
              </a:spcAft>
              <a:buSzPts val="1400"/>
              <a:buChar char="-"/>
            </a:pPr>
            <a:r>
              <a:rPr lang="en" sz="1400"/>
              <a:t>Can be as simple as an attacker submitting a bill</a:t>
            </a:r>
            <a:endParaRPr sz="1400"/>
          </a:p>
          <a:p>
            <a:pPr indent="-317500" lvl="0" marL="457200" rtl="0" algn="l">
              <a:spcBef>
                <a:spcPts val="0"/>
              </a:spcBef>
              <a:spcAft>
                <a:spcPts val="0"/>
              </a:spcAft>
              <a:buSzPts val="1400"/>
              <a:buChar char="-"/>
            </a:pPr>
            <a:r>
              <a:rPr lang="en" sz="1400"/>
              <a:t>Steal corp executive credentials </a:t>
            </a:r>
            <a:endParaRPr sz="1400"/>
          </a:p>
          <a:p>
            <a:pPr indent="-317500" lvl="0" marL="457200" rtl="0" algn="l">
              <a:spcBef>
                <a:spcPts val="0"/>
              </a:spcBef>
              <a:spcAft>
                <a:spcPts val="0"/>
              </a:spcAft>
              <a:buSzPts val="1400"/>
              <a:buChar char="-"/>
            </a:pPr>
            <a:r>
              <a:rPr lang="en"/>
              <a:t>Reputation attack</a:t>
            </a:r>
            <a:endParaRPr/>
          </a:p>
          <a:p>
            <a:pPr indent="0" lvl="0" marL="457200" rtl="0" algn="l">
              <a:spcBef>
                <a:spcPts val="1600"/>
              </a:spcBef>
              <a:spcAft>
                <a:spcPts val="0"/>
              </a:spcAft>
              <a:buNone/>
            </a:pPr>
            <a:r>
              <a:t/>
            </a:r>
            <a:endParaRPr/>
          </a:p>
          <a:p>
            <a:pPr indent="0" lvl="0" marL="914400" rtl="0" algn="l">
              <a:spcBef>
                <a:spcPts val="1600"/>
              </a:spcBef>
              <a:spcAft>
                <a:spcPts val="1600"/>
              </a:spcAft>
              <a:buNone/>
            </a:pPr>
            <a:r>
              <a:t/>
            </a:r>
            <a:endParaRPr sz="1400"/>
          </a:p>
        </p:txBody>
      </p:sp>
      <p:sp>
        <p:nvSpPr>
          <p:cNvPr id="299" name="Google Shape;299;p36"/>
          <p:cNvSpPr/>
          <p:nvPr/>
        </p:nvSpPr>
        <p:spPr>
          <a:xfrm>
            <a:off x="5967925" y="941900"/>
            <a:ext cx="2911200" cy="310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300" name="Google Shape;300;p36"/>
          <p:cNvPicPr preferRelativeResize="0"/>
          <p:nvPr/>
        </p:nvPicPr>
        <p:blipFill rotWithShape="1">
          <a:blip r:embed="rId4">
            <a:alphaModFix/>
          </a:blip>
          <a:srcRect b="61421" l="0" r="33568" t="0"/>
          <a:stretch/>
        </p:blipFill>
        <p:spPr>
          <a:xfrm>
            <a:off x="6054425" y="941900"/>
            <a:ext cx="2936124" cy="30327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505300" y="141300"/>
            <a:ext cx="7979400" cy="9414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t>Pig Butchering  </a:t>
            </a:r>
            <a:endParaRPr/>
          </a:p>
          <a:p>
            <a:pPr indent="0" lvl="0" marL="0" rtl="0" algn="l">
              <a:spcBef>
                <a:spcPts val="0"/>
              </a:spcBef>
              <a:spcAft>
                <a:spcPts val="0"/>
              </a:spcAft>
              <a:buNone/>
            </a:pPr>
            <a:r>
              <a:rPr lang="en"/>
              <a:t>Mass Fraud</a:t>
            </a:r>
            <a:endParaRPr/>
          </a:p>
        </p:txBody>
      </p:sp>
      <p:sp>
        <p:nvSpPr>
          <p:cNvPr id="306" name="Google Shape;306;p37"/>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u="sng">
                <a:solidFill>
                  <a:schemeClr val="hlink"/>
                </a:solidFill>
                <a:hlinkClick r:id="rId3"/>
              </a:rPr>
              <a:t>ProPublica Article</a:t>
            </a:r>
            <a:endParaRPr/>
          </a:p>
          <a:p>
            <a:pPr indent="-317500" lvl="0" marL="457200" rtl="0" algn="l">
              <a:spcBef>
                <a:spcPts val="0"/>
              </a:spcBef>
              <a:spcAft>
                <a:spcPts val="0"/>
              </a:spcAft>
              <a:buSzPts val="1400"/>
              <a:buChar char="●"/>
            </a:pPr>
            <a:r>
              <a:rPr lang="en" u="sng">
                <a:solidFill>
                  <a:schemeClr val="hlink"/>
                </a:solidFill>
                <a:hlinkClick r:id="rId4"/>
              </a:rPr>
              <a:t>John Oliver discussed in episode Feb 2024</a:t>
            </a:r>
            <a:endParaRPr/>
          </a:p>
          <a:p>
            <a:pPr indent="-317500" lvl="0" marL="457200" rtl="0" algn="l">
              <a:spcBef>
                <a:spcPts val="0"/>
              </a:spcBef>
              <a:spcAft>
                <a:spcPts val="0"/>
              </a:spcAft>
              <a:buSzPts val="1400"/>
              <a:buChar char="●"/>
            </a:pPr>
            <a:r>
              <a:rPr lang="en"/>
              <a:t>Crypto-currency</a:t>
            </a:r>
            <a:endParaRPr/>
          </a:p>
        </p:txBody>
      </p:sp>
      <p:pic>
        <p:nvPicPr>
          <p:cNvPr id="307" name="Google Shape;307;p37">
            <a:hlinkClick r:id="rId5"/>
          </p:cNvPr>
          <p:cNvPicPr preferRelativeResize="0"/>
          <p:nvPr/>
        </p:nvPicPr>
        <p:blipFill>
          <a:blip r:embed="rId6">
            <a:alphaModFix/>
          </a:blip>
          <a:stretch>
            <a:fillRect/>
          </a:stretch>
        </p:blipFill>
        <p:spPr>
          <a:xfrm>
            <a:off x="938500" y="1993400"/>
            <a:ext cx="3889176" cy="2533400"/>
          </a:xfrm>
          <a:prstGeom prst="rect">
            <a:avLst/>
          </a:prstGeom>
          <a:noFill/>
          <a:ln>
            <a:noFill/>
          </a:ln>
        </p:spPr>
      </p:pic>
      <p:pic>
        <p:nvPicPr>
          <p:cNvPr descr="https://documents.trendmicro.com/images/TEx/articles/pig-butchering-Fig1-goA67nE.png" id="308" name="Google Shape;308;p37"/>
          <p:cNvPicPr preferRelativeResize="0"/>
          <p:nvPr/>
        </p:nvPicPr>
        <p:blipFill rotWithShape="1">
          <a:blip r:embed="rId7">
            <a:alphaModFix/>
          </a:blip>
          <a:srcRect b="20561" l="8189" r="10324" t="5979"/>
          <a:stretch/>
        </p:blipFill>
        <p:spPr>
          <a:xfrm>
            <a:off x="5120950" y="307225"/>
            <a:ext cx="4601150" cy="4021051"/>
          </a:xfrm>
          <a:prstGeom prst="rect">
            <a:avLst/>
          </a:prstGeom>
          <a:noFill/>
          <a:ln>
            <a:noFill/>
          </a:ln>
        </p:spPr>
      </p:pic>
      <p:cxnSp>
        <p:nvCxnSpPr>
          <p:cNvPr id="309" name="Google Shape;309;p37"/>
          <p:cNvCxnSpPr/>
          <p:nvPr/>
        </p:nvCxnSpPr>
        <p:spPr>
          <a:xfrm>
            <a:off x="505425" y="307225"/>
            <a:ext cx="2665800" cy="277500"/>
          </a:xfrm>
          <a:prstGeom prst="straightConnector1">
            <a:avLst/>
          </a:prstGeom>
          <a:noFill/>
          <a:ln cap="flat" cmpd="sng" w="38100">
            <a:solidFill>
              <a:srgbClr val="2C2C2C"/>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“ransomware”? </a:t>
            </a:r>
            <a:endParaRPr/>
          </a:p>
        </p:txBody>
      </p:sp>
      <p:pic>
        <p:nvPicPr>
          <p:cNvPr id="315" name="Google Shape;315;p38"/>
          <p:cNvPicPr preferRelativeResize="0"/>
          <p:nvPr/>
        </p:nvPicPr>
        <p:blipFill rotWithShape="1">
          <a:blip r:embed="rId3">
            <a:alphaModFix/>
          </a:blip>
          <a:srcRect b="7501" l="0" r="-755" t="0"/>
          <a:stretch/>
        </p:blipFill>
        <p:spPr>
          <a:xfrm>
            <a:off x="1748025" y="683925"/>
            <a:ext cx="7395975" cy="45362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1" name="Google Shape;321;p39"/>
          <p:cNvSpPr txBox="1"/>
          <p:nvPr>
            <p:ph idx="2" type="body"/>
          </p:nvPr>
        </p:nvSpPr>
        <p:spPr>
          <a:xfrm>
            <a:off x="5611975" y="1018900"/>
            <a:ext cx="3475500" cy="402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2" name="Google Shape;322;p39"/>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39"/>
          <p:cNvPicPr preferRelativeResize="0"/>
          <p:nvPr/>
        </p:nvPicPr>
        <p:blipFill rotWithShape="1">
          <a:blip r:embed="rId3">
            <a:alphaModFix/>
          </a:blip>
          <a:srcRect b="58984" l="14312" r="40593" t="0"/>
          <a:stretch/>
        </p:blipFill>
        <p:spPr>
          <a:xfrm>
            <a:off x="438071" y="25675"/>
            <a:ext cx="8505529" cy="51435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0"/>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9" name="Google Shape;329;p40"/>
          <p:cNvSpPr txBox="1"/>
          <p:nvPr>
            <p:ph idx="2" type="body"/>
          </p:nvPr>
        </p:nvSpPr>
        <p:spPr>
          <a:xfrm>
            <a:off x="5611975" y="1018900"/>
            <a:ext cx="3475500" cy="402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30" name="Google Shape;330;p40"/>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40"/>
          <p:cNvPicPr preferRelativeResize="0"/>
          <p:nvPr/>
        </p:nvPicPr>
        <p:blipFill rotWithShape="1">
          <a:blip r:embed="rId3">
            <a:alphaModFix/>
          </a:blip>
          <a:srcRect b="58984" l="14312" r="40593" t="0"/>
          <a:stretch/>
        </p:blipFill>
        <p:spPr>
          <a:xfrm>
            <a:off x="438071" y="25675"/>
            <a:ext cx="8505529" cy="5143501"/>
          </a:xfrm>
          <a:prstGeom prst="rect">
            <a:avLst/>
          </a:prstGeom>
          <a:noFill/>
          <a:ln>
            <a:noFill/>
          </a:ln>
        </p:spPr>
      </p:pic>
      <p:sp>
        <p:nvSpPr>
          <p:cNvPr id="332" name="Google Shape;332;p40"/>
          <p:cNvSpPr/>
          <p:nvPr/>
        </p:nvSpPr>
        <p:spPr>
          <a:xfrm>
            <a:off x="1618575" y="1619075"/>
            <a:ext cx="848250" cy="112950"/>
          </a:xfrm>
          <a:custGeom>
            <a:rect b="b" l="l" r="r" t="t"/>
            <a:pathLst>
              <a:path extrusionOk="0" h="4518" w="33930">
                <a:moveTo>
                  <a:pt x="0" y="0"/>
                </a:moveTo>
                <a:cubicBezTo>
                  <a:pt x="1390" y="1739"/>
                  <a:pt x="4556" y="-311"/>
                  <a:pt x="6668" y="393"/>
                </a:cubicBezTo>
                <a:cubicBezTo>
                  <a:pt x="7598" y="703"/>
                  <a:pt x="7476" y="2533"/>
                  <a:pt x="8433" y="2746"/>
                </a:cubicBezTo>
                <a:cubicBezTo>
                  <a:pt x="10538" y="3214"/>
                  <a:pt x="12570" y="908"/>
                  <a:pt x="14710" y="1177"/>
                </a:cubicBezTo>
                <a:cubicBezTo>
                  <a:pt x="16133" y="1356"/>
                  <a:pt x="16246" y="4034"/>
                  <a:pt x="17652" y="4315"/>
                </a:cubicBezTo>
                <a:cubicBezTo>
                  <a:pt x="23038" y="5392"/>
                  <a:pt x="28438" y="1766"/>
                  <a:pt x="33930" y="1766"/>
                </a:cubicBezTo>
              </a:path>
            </a:pathLst>
          </a:custGeom>
          <a:noFill/>
          <a:ln cap="flat" cmpd="sng" w="9525">
            <a:solidFill>
              <a:schemeClr val="dk2"/>
            </a:solidFill>
            <a:prstDash val="solid"/>
            <a:round/>
            <a:headEnd len="med" w="med" type="none"/>
            <a:tailEnd len="med" w="med" type="none"/>
          </a:ln>
        </p:spPr>
      </p:sp>
      <p:sp>
        <p:nvSpPr>
          <p:cNvPr id="333" name="Google Shape;333;p40"/>
          <p:cNvSpPr/>
          <p:nvPr/>
        </p:nvSpPr>
        <p:spPr>
          <a:xfrm>
            <a:off x="3883875" y="1590381"/>
            <a:ext cx="1260125" cy="50250"/>
          </a:xfrm>
          <a:custGeom>
            <a:rect b="b" l="l" r="r" t="t"/>
            <a:pathLst>
              <a:path extrusionOk="0" h="2010" w="50405">
                <a:moveTo>
                  <a:pt x="0" y="756"/>
                </a:moveTo>
                <a:cubicBezTo>
                  <a:pt x="5282" y="2869"/>
                  <a:pt x="11574" y="-1132"/>
                  <a:pt x="17063" y="364"/>
                </a:cubicBezTo>
                <a:cubicBezTo>
                  <a:pt x="27791" y="3287"/>
                  <a:pt x="39286" y="1345"/>
                  <a:pt x="50405" y="1345"/>
                </a:cubicBezTo>
              </a:path>
            </a:pathLst>
          </a:custGeom>
          <a:noFill/>
          <a:ln cap="flat" cmpd="sng" w="9525">
            <a:solidFill>
              <a:srgbClr val="FF0000"/>
            </a:solidFill>
            <a:prstDash val="solid"/>
            <a:round/>
            <a:headEnd len="med" w="med" type="none"/>
            <a:tailEnd len="med" w="med" type="none"/>
          </a:ln>
        </p:spPr>
      </p:sp>
      <p:sp>
        <p:nvSpPr>
          <p:cNvPr id="334" name="Google Shape;334;p40"/>
          <p:cNvSpPr/>
          <p:nvPr/>
        </p:nvSpPr>
        <p:spPr>
          <a:xfrm>
            <a:off x="6865299" y="1443154"/>
            <a:ext cx="293925" cy="221775"/>
          </a:xfrm>
          <a:custGeom>
            <a:rect b="b" l="l" r="r" t="t"/>
            <a:pathLst>
              <a:path extrusionOk="0" h="8871" w="11757">
                <a:moveTo>
                  <a:pt x="7639" y="369"/>
                </a:moveTo>
                <a:cubicBezTo>
                  <a:pt x="5175" y="779"/>
                  <a:pt x="1303" y="-1080"/>
                  <a:pt x="186" y="1154"/>
                </a:cubicBezTo>
                <a:cubicBezTo>
                  <a:pt x="-473" y="2473"/>
                  <a:pt x="1166" y="3993"/>
                  <a:pt x="1166" y="5468"/>
                </a:cubicBezTo>
                <a:cubicBezTo>
                  <a:pt x="1166" y="6328"/>
                  <a:pt x="58" y="7541"/>
                  <a:pt x="774" y="8018"/>
                </a:cubicBezTo>
                <a:cubicBezTo>
                  <a:pt x="3823" y="10049"/>
                  <a:pt x="8094" y="7626"/>
                  <a:pt x="11757" y="7626"/>
                </a:cubicBezTo>
              </a:path>
            </a:pathLst>
          </a:custGeom>
          <a:noFill/>
          <a:ln cap="flat" cmpd="sng" w="9525">
            <a:solidFill>
              <a:srgbClr val="FF0000"/>
            </a:solidFill>
            <a:prstDash val="solid"/>
            <a:round/>
            <a:headEnd len="med" w="med" type="none"/>
            <a:tailEnd len="med" w="med" type="none"/>
          </a:ln>
        </p:spPr>
      </p:sp>
      <p:sp>
        <p:nvSpPr>
          <p:cNvPr id="335" name="Google Shape;335;p40"/>
          <p:cNvSpPr/>
          <p:nvPr/>
        </p:nvSpPr>
        <p:spPr>
          <a:xfrm>
            <a:off x="8692975" y="1420779"/>
            <a:ext cx="21500" cy="171550"/>
          </a:xfrm>
          <a:custGeom>
            <a:rect b="b" l="l" r="r" t="t"/>
            <a:pathLst>
              <a:path extrusionOk="0" h="6862" w="860">
                <a:moveTo>
                  <a:pt x="0" y="197"/>
                </a:moveTo>
                <a:cubicBezTo>
                  <a:pt x="1864" y="-1046"/>
                  <a:pt x="-383" y="4999"/>
                  <a:pt x="860" y="6863"/>
                </a:cubicBezTo>
              </a:path>
            </a:pathLst>
          </a:custGeom>
          <a:noFill/>
          <a:ln cap="flat" cmpd="sng" w="9525">
            <a:solidFill>
              <a:srgbClr val="FF0000"/>
            </a:solidFill>
            <a:prstDash val="solid"/>
            <a:round/>
            <a:headEnd len="med" w="med" type="none"/>
            <a:tailEnd len="med" w="med" type="none"/>
          </a:ln>
        </p:spPr>
      </p:sp>
      <p:sp>
        <p:nvSpPr>
          <p:cNvPr id="336" name="Google Shape;336;p40"/>
          <p:cNvSpPr/>
          <p:nvPr/>
        </p:nvSpPr>
        <p:spPr>
          <a:xfrm>
            <a:off x="3763475" y="1737475"/>
            <a:ext cx="1652175" cy="276750"/>
          </a:xfrm>
          <a:custGeom>
            <a:rect b="b" l="l" r="r" t="t"/>
            <a:pathLst>
              <a:path extrusionOk="0" h="11070" w="66087">
                <a:moveTo>
                  <a:pt x="0" y="6881"/>
                </a:moveTo>
                <a:cubicBezTo>
                  <a:pt x="3156" y="7407"/>
                  <a:pt x="6181" y="10382"/>
                  <a:pt x="9246" y="9462"/>
                </a:cubicBezTo>
                <a:cubicBezTo>
                  <a:pt x="12807" y="8393"/>
                  <a:pt x="16065" y="5806"/>
                  <a:pt x="19783" y="5806"/>
                </a:cubicBezTo>
                <a:cubicBezTo>
                  <a:pt x="22944" y="5806"/>
                  <a:pt x="24689" y="11799"/>
                  <a:pt x="27739" y="10967"/>
                </a:cubicBezTo>
                <a:cubicBezTo>
                  <a:pt x="29565" y="10469"/>
                  <a:pt x="30387" y="7837"/>
                  <a:pt x="32254" y="7526"/>
                </a:cubicBezTo>
                <a:cubicBezTo>
                  <a:pt x="34022" y="7231"/>
                  <a:pt x="34769" y="10603"/>
                  <a:pt x="36555" y="10752"/>
                </a:cubicBezTo>
                <a:cubicBezTo>
                  <a:pt x="42111" y="11215"/>
                  <a:pt x="47543" y="8639"/>
                  <a:pt x="53112" y="8386"/>
                </a:cubicBezTo>
                <a:cubicBezTo>
                  <a:pt x="56841" y="8217"/>
                  <a:pt x="62623" y="11080"/>
                  <a:pt x="64293" y="7741"/>
                </a:cubicBezTo>
                <a:cubicBezTo>
                  <a:pt x="65094" y="6138"/>
                  <a:pt x="66687" y="4137"/>
                  <a:pt x="65798" y="2581"/>
                </a:cubicBezTo>
                <a:cubicBezTo>
                  <a:pt x="64979" y="1148"/>
                  <a:pt x="62503" y="2366"/>
                  <a:pt x="60853" y="2366"/>
                </a:cubicBezTo>
                <a:cubicBezTo>
                  <a:pt x="56057" y="2366"/>
                  <a:pt x="51272" y="1318"/>
                  <a:pt x="46661" y="0"/>
                </a:cubicBezTo>
              </a:path>
            </a:pathLst>
          </a:custGeom>
          <a:noFill/>
          <a:ln cap="flat" cmpd="sng" w="9525">
            <a:solidFill>
              <a:srgbClr val="FF0000"/>
            </a:solidFill>
            <a:prstDash val="solid"/>
            <a:round/>
            <a:headEnd len="med" w="med" type="none"/>
            <a:tailEnd len="med" w="med" type="none"/>
          </a:ln>
        </p:spPr>
      </p:sp>
      <p:sp>
        <p:nvSpPr>
          <p:cNvPr id="337" name="Google Shape;337;p40"/>
          <p:cNvSpPr/>
          <p:nvPr/>
        </p:nvSpPr>
        <p:spPr>
          <a:xfrm>
            <a:off x="2473634" y="2040875"/>
            <a:ext cx="191800" cy="214375"/>
          </a:xfrm>
          <a:custGeom>
            <a:rect b="b" l="l" r="r" t="t"/>
            <a:pathLst>
              <a:path extrusionOk="0" h="8575" w="7672">
                <a:moveTo>
                  <a:pt x="7514" y="1841"/>
                </a:moveTo>
                <a:cubicBezTo>
                  <a:pt x="5923" y="250"/>
                  <a:pt x="2557" y="-699"/>
                  <a:pt x="848" y="766"/>
                </a:cubicBezTo>
                <a:cubicBezTo>
                  <a:pt x="-1133" y="2464"/>
                  <a:pt x="911" y="6727"/>
                  <a:pt x="2998" y="8292"/>
                </a:cubicBezTo>
                <a:cubicBezTo>
                  <a:pt x="5098" y="9867"/>
                  <a:pt x="8151" y="4388"/>
                  <a:pt x="7514" y="1841"/>
                </a:cubicBezTo>
              </a:path>
            </a:pathLst>
          </a:custGeom>
          <a:noFill/>
          <a:ln cap="flat" cmpd="sng" w="9525">
            <a:solidFill>
              <a:srgbClr val="FF0000"/>
            </a:solidFill>
            <a:prstDash val="solid"/>
            <a:round/>
            <a:headEnd len="med" w="med" type="none"/>
            <a:tailEnd len="med" w="med" type="none"/>
          </a:ln>
        </p:spPr>
      </p:sp>
      <p:sp>
        <p:nvSpPr>
          <p:cNvPr id="338" name="Google Shape;338;p40"/>
          <p:cNvSpPr/>
          <p:nvPr/>
        </p:nvSpPr>
        <p:spPr>
          <a:xfrm>
            <a:off x="6622534" y="4671668"/>
            <a:ext cx="658775" cy="251925"/>
          </a:xfrm>
          <a:custGeom>
            <a:rect b="b" l="l" r="r" t="t"/>
            <a:pathLst>
              <a:path extrusionOk="0" h="10077" w="26351">
                <a:moveTo>
                  <a:pt x="1164" y="8502"/>
                </a:moveTo>
                <a:cubicBezTo>
                  <a:pt x="-1163" y="7630"/>
                  <a:pt x="7593" y="11633"/>
                  <a:pt x="8572" y="9348"/>
                </a:cubicBezTo>
                <a:cubicBezTo>
                  <a:pt x="9504" y="7173"/>
                  <a:pt x="14679" y="10276"/>
                  <a:pt x="15557" y="8078"/>
                </a:cubicBezTo>
                <a:cubicBezTo>
                  <a:pt x="16150" y="6593"/>
                  <a:pt x="12155" y="6063"/>
                  <a:pt x="12382" y="4480"/>
                </a:cubicBezTo>
                <a:cubicBezTo>
                  <a:pt x="12607" y="2904"/>
                  <a:pt x="15615" y="4134"/>
                  <a:pt x="17039" y="3422"/>
                </a:cubicBezTo>
                <a:cubicBezTo>
                  <a:pt x="18177" y="2853"/>
                  <a:pt x="17964" y="693"/>
                  <a:pt x="19155" y="247"/>
                </a:cubicBezTo>
                <a:cubicBezTo>
                  <a:pt x="21537" y="-646"/>
                  <a:pt x="24077" y="1648"/>
                  <a:pt x="26352" y="2787"/>
                </a:cubicBezTo>
              </a:path>
            </a:pathLst>
          </a:custGeom>
          <a:noFill/>
          <a:ln cap="flat" cmpd="sng" w="9525">
            <a:solidFill>
              <a:srgbClr val="FF0000"/>
            </a:solidFill>
            <a:prstDash val="solid"/>
            <a:round/>
            <a:headEnd len="med" w="med" type="none"/>
            <a:tailEnd len="med" w="med" type="none"/>
          </a:ln>
        </p:spPr>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Paying Ransom</a:t>
            </a:r>
            <a:endParaRPr/>
          </a:p>
        </p:txBody>
      </p:sp>
      <p:sp>
        <p:nvSpPr>
          <p:cNvPr id="344" name="Google Shape;344;p41"/>
          <p:cNvSpPr txBox="1"/>
          <p:nvPr>
            <p:ph idx="2" type="body"/>
          </p:nvPr>
        </p:nvSpPr>
        <p:spPr>
          <a:xfrm>
            <a:off x="1074900" y="857625"/>
            <a:ext cx="5053800" cy="3180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United Health Paid</a:t>
            </a:r>
            <a:endParaRPr/>
          </a:p>
          <a:p>
            <a:pPr indent="-317500" lvl="1" marL="914400" rtl="0" algn="l">
              <a:spcBef>
                <a:spcPts val="0"/>
              </a:spcBef>
              <a:spcAft>
                <a:spcPts val="0"/>
              </a:spcAft>
              <a:buSzPts val="1400"/>
              <a:buChar char="○"/>
            </a:pPr>
            <a:r>
              <a:rPr lang="en"/>
              <a:t>Twice</a:t>
            </a:r>
            <a:endParaRPr/>
          </a:p>
          <a:p>
            <a:pPr indent="-317500" lvl="1" marL="914400" rtl="0" algn="l">
              <a:spcBef>
                <a:spcPts val="0"/>
              </a:spcBef>
              <a:spcAft>
                <a:spcPts val="0"/>
              </a:spcAft>
              <a:buSzPts val="1400"/>
              <a:buChar char="○"/>
            </a:pPr>
            <a:r>
              <a:rPr lang="en"/>
              <a:t>And never got their files</a:t>
            </a:r>
            <a:endParaRPr/>
          </a:p>
          <a:p>
            <a:pPr indent="-317500" lvl="0" marL="457200" rtl="0" algn="l">
              <a:spcBef>
                <a:spcPts val="0"/>
              </a:spcBef>
              <a:spcAft>
                <a:spcPts val="0"/>
              </a:spcAft>
              <a:buSzPts val="1400"/>
              <a:buChar char="●"/>
            </a:pPr>
            <a:r>
              <a:rPr lang="en"/>
              <a:t>Paying doesn’t work.</a:t>
            </a:r>
            <a:endParaRPr/>
          </a:p>
          <a:p>
            <a:pPr indent="-317500" lvl="0" marL="457200" rtl="0" algn="l">
              <a:spcBef>
                <a:spcPts val="0"/>
              </a:spcBef>
              <a:spcAft>
                <a:spcPts val="0"/>
              </a:spcAft>
              <a:buSzPts val="1400"/>
              <a:buChar char="●"/>
            </a:pPr>
            <a:r>
              <a:rPr lang="en"/>
              <a:t>Ransomware is SaaS</a:t>
            </a:r>
            <a:endParaRPr/>
          </a:p>
          <a:p>
            <a:pPr indent="-317500" lvl="1" marL="914400" rtl="0" algn="l">
              <a:spcBef>
                <a:spcPts val="0"/>
              </a:spcBef>
              <a:spcAft>
                <a:spcPts val="0"/>
              </a:spcAft>
              <a:buSzPts val="1400"/>
              <a:buChar char="○"/>
            </a:pPr>
            <a:r>
              <a:rPr lang="en"/>
              <a:t>B-teams do the data recovery</a:t>
            </a:r>
            <a:endParaRPr/>
          </a:p>
          <a:p>
            <a:pPr indent="-317500" lvl="2" marL="1371600" rtl="0" algn="l">
              <a:spcBef>
                <a:spcPts val="0"/>
              </a:spcBef>
              <a:spcAft>
                <a:spcPts val="0"/>
              </a:spcAft>
              <a:buSzPts val="1400"/>
              <a:buChar char="■"/>
            </a:pPr>
            <a:r>
              <a:rPr lang="en"/>
              <a:t>Sometimes</a:t>
            </a:r>
            <a:endParaRPr/>
          </a:p>
          <a:p>
            <a:pPr indent="-317500" lvl="0" marL="457200" rtl="0" algn="l">
              <a:spcBef>
                <a:spcPts val="0"/>
              </a:spcBef>
              <a:spcAft>
                <a:spcPts val="0"/>
              </a:spcAft>
              <a:buSzPts val="1400"/>
              <a:buChar char="●"/>
            </a:pPr>
            <a:r>
              <a:rPr lang="en" u="sng">
                <a:solidFill>
                  <a:schemeClr val="hlink"/>
                </a:solidFill>
                <a:hlinkClick r:id="rId3"/>
              </a:rPr>
              <a:t>Negotiators</a:t>
            </a:r>
            <a:endParaRPr/>
          </a:p>
          <a:p>
            <a:pPr indent="-317500" lvl="1" marL="914400" rtl="0" algn="l">
              <a:spcBef>
                <a:spcPts val="0"/>
              </a:spcBef>
              <a:spcAft>
                <a:spcPts val="0"/>
              </a:spcAft>
              <a:buSzPts val="1400"/>
              <a:buChar char="○"/>
            </a:pPr>
            <a:r>
              <a:rPr lang="en"/>
              <a:t>Victim trust prerequisite</a:t>
            </a:r>
            <a:endParaRPr/>
          </a:p>
          <a:p>
            <a:pPr indent="0" lvl="0" marL="9144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2"/>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Preventing Ransomware</a:t>
            </a:r>
            <a:endParaRPr/>
          </a:p>
        </p:txBody>
      </p:sp>
      <p:sp>
        <p:nvSpPr>
          <p:cNvPr id="350" name="Google Shape;350;p42"/>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Data Protection Plan</a:t>
            </a:r>
            <a:endParaRPr sz="1800"/>
          </a:p>
          <a:p>
            <a:pPr indent="-342900" lvl="1" marL="914400" rtl="0" algn="l">
              <a:spcBef>
                <a:spcPts val="0"/>
              </a:spcBef>
              <a:spcAft>
                <a:spcPts val="0"/>
              </a:spcAft>
              <a:buSzPts val="1800"/>
              <a:buChar char="○"/>
            </a:pPr>
            <a:r>
              <a:rPr lang="en" sz="1800"/>
              <a:t>Destruction too</a:t>
            </a:r>
            <a:endParaRPr sz="1800"/>
          </a:p>
          <a:p>
            <a:pPr indent="-342900" lvl="0" marL="457200" rtl="0" algn="l">
              <a:spcBef>
                <a:spcPts val="0"/>
              </a:spcBef>
              <a:spcAft>
                <a:spcPts val="0"/>
              </a:spcAft>
              <a:buSzPts val="1800"/>
              <a:buChar char="●"/>
            </a:pPr>
            <a:r>
              <a:rPr lang="en" sz="1800"/>
              <a:t>Structured Storage Plan</a:t>
            </a:r>
            <a:endParaRPr sz="1800"/>
          </a:p>
          <a:p>
            <a:pPr indent="-342900" lvl="1" marL="914400" rtl="0" algn="l">
              <a:spcBef>
                <a:spcPts val="0"/>
              </a:spcBef>
              <a:spcAft>
                <a:spcPts val="0"/>
              </a:spcAft>
              <a:buSzPts val="1800"/>
              <a:buChar char="○"/>
            </a:pPr>
            <a:r>
              <a:rPr lang="en" sz="1800"/>
              <a:t>Crm</a:t>
            </a:r>
            <a:endParaRPr sz="1800"/>
          </a:p>
          <a:p>
            <a:pPr indent="-342900" lvl="1" marL="914400" rtl="0" algn="l">
              <a:spcBef>
                <a:spcPts val="0"/>
              </a:spcBef>
              <a:spcAft>
                <a:spcPts val="0"/>
              </a:spcAft>
              <a:buSzPts val="1800"/>
              <a:buChar char="○"/>
            </a:pPr>
            <a:r>
              <a:rPr lang="en" sz="1800"/>
              <a:t>Databases</a:t>
            </a:r>
            <a:endParaRPr sz="1800"/>
          </a:p>
          <a:p>
            <a:pPr indent="-342900" lvl="1" marL="914400" rtl="0" algn="l">
              <a:spcBef>
                <a:spcPts val="0"/>
              </a:spcBef>
              <a:spcAft>
                <a:spcPts val="0"/>
              </a:spcAft>
              <a:buSzPts val="1800"/>
              <a:buChar char="○"/>
            </a:pPr>
            <a:r>
              <a:rPr lang="en" sz="1800"/>
              <a:t>Revision Control</a:t>
            </a:r>
            <a:endParaRPr sz="1800"/>
          </a:p>
          <a:p>
            <a:pPr indent="-342900" lvl="0" marL="457200" rtl="0" algn="l">
              <a:spcBef>
                <a:spcPts val="0"/>
              </a:spcBef>
              <a:spcAft>
                <a:spcPts val="0"/>
              </a:spcAft>
              <a:buSzPts val="1800"/>
              <a:buChar char="●"/>
            </a:pPr>
            <a:r>
              <a:rPr lang="en" sz="1800"/>
              <a:t>Unstructured Backups </a:t>
            </a:r>
            <a:endParaRPr sz="1800"/>
          </a:p>
          <a:p>
            <a:pPr indent="-342900" lvl="1" marL="914400" rtl="0" algn="l">
              <a:spcBef>
                <a:spcPts val="0"/>
              </a:spcBef>
              <a:spcAft>
                <a:spcPts val="0"/>
              </a:spcAft>
              <a:buSzPts val="1800"/>
              <a:buChar char="○"/>
            </a:pPr>
            <a:r>
              <a:rPr lang="en" sz="1800"/>
              <a:t>Offline</a:t>
            </a:r>
            <a:endParaRPr sz="1800"/>
          </a:p>
          <a:p>
            <a:pPr indent="-342900" lvl="1" marL="914400" rtl="0" algn="l">
              <a:spcBef>
                <a:spcPts val="0"/>
              </a:spcBef>
              <a:spcAft>
                <a:spcPts val="0"/>
              </a:spcAft>
              <a:buSzPts val="1800"/>
              <a:buChar char="○"/>
            </a:pPr>
            <a:r>
              <a:rPr lang="en" sz="1800"/>
              <a:t>Snapshots</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7"/>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Primer </a:t>
            </a:r>
            <a:endParaRPr/>
          </a:p>
        </p:txBody>
      </p:sp>
      <p:sp>
        <p:nvSpPr>
          <p:cNvPr id="49" name="Google Shape;49;p7"/>
          <p:cNvSpPr txBox="1"/>
          <p:nvPr>
            <p:ph idx="1" type="body"/>
          </p:nvPr>
        </p:nvSpPr>
        <p:spPr>
          <a:xfrm>
            <a:off x="698175" y="691300"/>
            <a:ext cx="8045400" cy="3849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300">
              <a:solidFill>
                <a:schemeClr val="accent6"/>
              </a:solidFill>
            </a:endParaRPr>
          </a:p>
          <a:p>
            <a:pPr indent="-374650" lvl="0" marL="457200" rtl="0" algn="l">
              <a:spcBef>
                <a:spcPts val="1000"/>
              </a:spcBef>
              <a:spcAft>
                <a:spcPts val="0"/>
              </a:spcAft>
              <a:buClr>
                <a:schemeClr val="accent6"/>
              </a:buClr>
              <a:buSzPts val="2300"/>
              <a:buChar char="●"/>
            </a:pPr>
            <a:r>
              <a:rPr lang="en" sz="2300">
                <a:solidFill>
                  <a:schemeClr val="accent6"/>
                </a:solidFill>
              </a:rPr>
              <a:t>Estimation Models</a:t>
            </a:r>
            <a:endParaRPr sz="2300">
              <a:solidFill>
                <a:schemeClr val="accent6"/>
              </a:solidFill>
            </a:endParaRPr>
          </a:p>
          <a:p>
            <a:pPr indent="-374650" lvl="0" marL="457200" rtl="0" algn="l">
              <a:spcBef>
                <a:spcPts val="0"/>
              </a:spcBef>
              <a:spcAft>
                <a:spcPts val="0"/>
              </a:spcAft>
              <a:buClr>
                <a:schemeClr val="accent6"/>
              </a:buClr>
              <a:buSzPts val="2300"/>
              <a:buChar char="●"/>
            </a:pPr>
            <a:r>
              <a:rPr lang="en" sz="2300">
                <a:solidFill>
                  <a:schemeClr val="accent6"/>
                </a:solidFill>
              </a:rPr>
              <a:t>Black Swan Events</a:t>
            </a:r>
            <a:endParaRPr sz="2300">
              <a:solidFill>
                <a:schemeClr val="accent6"/>
              </a:solidFill>
            </a:endParaRPr>
          </a:p>
          <a:p>
            <a:pPr indent="-374650" lvl="1" marL="914400" rtl="0" algn="l">
              <a:spcBef>
                <a:spcPts val="0"/>
              </a:spcBef>
              <a:spcAft>
                <a:spcPts val="0"/>
              </a:spcAft>
              <a:buClr>
                <a:schemeClr val="accent6"/>
              </a:buClr>
              <a:buSzPts val="2300"/>
              <a:buChar char="○"/>
            </a:pPr>
            <a:r>
              <a:rPr lang="en" sz="2300">
                <a:solidFill>
                  <a:schemeClr val="accent6"/>
                </a:solidFill>
              </a:rPr>
              <a:t>Never happens</a:t>
            </a:r>
            <a:endParaRPr sz="2300">
              <a:solidFill>
                <a:schemeClr val="accent6"/>
              </a:solidFill>
            </a:endParaRPr>
          </a:p>
          <a:p>
            <a:pPr indent="-374650" lvl="1" marL="914400" rtl="0" algn="l">
              <a:spcBef>
                <a:spcPts val="0"/>
              </a:spcBef>
              <a:spcAft>
                <a:spcPts val="0"/>
              </a:spcAft>
              <a:buClr>
                <a:schemeClr val="accent6"/>
              </a:buClr>
              <a:buSzPts val="2300"/>
              <a:buChar char="○"/>
            </a:pPr>
            <a:r>
              <a:rPr lang="en" sz="2300">
                <a:solidFill>
                  <a:schemeClr val="accent6"/>
                </a:solidFill>
              </a:rPr>
              <a:t>Inconceivable</a:t>
            </a:r>
            <a:endParaRPr sz="2300">
              <a:solidFill>
                <a:schemeClr val="accent6"/>
              </a:solidFill>
            </a:endParaRPr>
          </a:p>
          <a:p>
            <a:pPr indent="-374650" lvl="1" marL="914400" rtl="0" algn="l">
              <a:spcBef>
                <a:spcPts val="0"/>
              </a:spcBef>
              <a:spcAft>
                <a:spcPts val="0"/>
              </a:spcAft>
              <a:buClr>
                <a:schemeClr val="accent6"/>
              </a:buClr>
              <a:buSzPts val="2300"/>
              <a:buChar char="○"/>
            </a:pPr>
            <a:r>
              <a:rPr lang="en" sz="2300">
                <a:solidFill>
                  <a:schemeClr val="accent6"/>
                </a:solidFill>
              </a:rPr>
              <a:t>Inevitable</a:t>
            </a:r>
            <a:endParaRPr sz="2300">
              <a:solidFill>
                <a:schemeClr val="accent6"/>
              </a:solidFill>
            </a:endParaRPr>
          </a:p>
          <a:p>
            <a:pPr indent="-374650" lvl="1" marL="914400" rtl="0" algn="l">
              <a:spcBef>
                <a:spcPts val="0"/>
              </a:spcBef>
              <a:spcAft>
                <a:spcPts val="0"/>
              </a:spcAft>
              <a:buClr>
                <a:schemeClr val="accent6"/>
              </a:buClr>
              <a:buSzPts val="2300"/>
              <a:buChar char="○"/>
            </a:pPr>
            <a:r>
              <a:rPr lang="en" sz="2300">
                <a:solidFill>
                  <a:schemeClr val="accent6"/>
                </a:solidFill>
              </a:rPr>
              <a:t>Blind spots</a:t>
            </a:r>
            <a:endParaRPr sz="2300">
              <a:solidFill>
                <a:schemeClr val="accent6"/>
              </a:solidFill>
            </a:endParaRPr>
          </a:p>
          <a:p>
            <a:pPr indent="0" lvl="0" marL="457200" rtl="0" algn="l">
              <a:spcBef>
                <a:spcPts val="1000"/>
              </a:spcBef>
              <a:spcAft>
                <a:spcPts val="0"/>
              </a:spcAft>
              <a:buNone/>
            </a:pPr>
            <a:r>
              <a:t/>
            </a:r>
            <a:endParaRPr>
              <a:solidFill>
                <a:schemeClr val="accent6"/>
              </a:solidFill>
            </a:endParaRPr>
          </a:p>
          <a:p>
            <a:pPr indent="0" lvl="0" marL="457200" rtl="0" algn="l">
              <a:spcBef>
                <a:spcPts val="1000"/>
              </a:spcBef>
              <a:spcAft>
                <a:spcPts val="0"/>
              </a:spcAft>
              <a:buNone/>
            </a:pPr>
            <a:r>
              <a:t/>
            </a:r>
            <a:endParaRPr>
              <a:solidFill>
                <a:schemeClr val="accent6"/>
              </a:solidFill>
            </a:endParaRPr>
          </a:p>
        </p:txBody>
      </p:sp>
      <p:pic>
        <p:nvPicPr>
          <p:cNvPr id="50" name="Google Shape;50;p7"/>
          <p:cNvPicPr preferRelativeResize="0"/>
          <p:nvPr/>
        </p:nvPicPr>
        <p:blipFill>
          <a:blip r:embed="rId3">
            <a:alphaModFix/>
          </a:blip>
          <a:stretch>
            <a:fillRect/>
          </a:stretch>
        </p:blipFill>
        <p:spPr>
          <a:xfrm>
            <a:off x="4396000" y="655800"/>
            <a:ext cx="4710050" cy="39604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Protect Yourself</a:t>
            </a:r>
            <a:endParaRPr/>
          </a:p>
        </p:txBody>
      </p:sp>
      <p:sp>
        <p:nvSpPr>
          <p:cNvPr id="356" name="Google Shape;356;p43"/>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Awareness</a:t>
            </a:r>
            <a:endParaRPr sz="1800"/>
          </a:p>
          <a:p>
            <a:pPr indent="-342900" lvl="0" marL="457200" rtl="0" algn="l">
              <a:spcBef>
                <a:spcPts val="0"/>
              </a:spcBef>
              <a:spcAft>
                <a:spcPts val="0"/>
              </a:spcAft>
              <a:buSzPts val="1800"/>
              <a:buChar char="●"/>
            </a:pPr>
            <a:r>
              <a:rPr lang="en" sz="1800"/>
              <a:t>Password Manager </a:t>
            </a:r>
            <a:endParaRPr sz="1800"/>
          </a:p>
          <a:p>
            <a:pPr indent="-342900" lvl="1" marL="914400" rtl="0" algn="l">
              <a:spcBef>
                <a:spcPts val="0"/>
              </a:spcBef>
              <a:spcAft>
                <a:spcPts val="0"/>
              </a:spcAft>
              <a:buSzPts val="1800"/>
              <a:buChar char="○"/>
            </a:pPr>
            <a:r>
              <a:rPr lang="en" sz="1800"/>
              <a:t>Rotate Your Passwords (Fire Drill)</a:t>
            </a:r>
            <a:endParaRPr sz="1800"/>
          </a:p>
          <a:p>
            <a:pPr indent="-342900" lvl="0" marL="457200" rtl="0" algn="l">
              <a:spcBef>
                <a:spcPts val="0"/>
              </a:spcBef>
              <a:spcAft>
                <a:spcPts val="0"/>
              </a:spcAft>
              <a:buSzPts val="1800"/>
              <a:buChar char="●"/>
            </a:pPr>
            <a:r>
              <a:rPr lang="en" sz="1800"/>
              <a:t>MFA Everywhere</a:t>
            </a:r>
            <a:endParaRPr sz="1800"/>
          </a:p>
          <a:p>
            <a:pPr indent="-342900" lvl="0" marL="457200" rtl="0" algn="l">
              <a:spcBef>
                <a:spcPts val="0"/>
              </a:spcBef>
              <a:spcAft>
                <a:spcPts val="0"/>
              </a:spcAft>
              <a:buSzPts val="1800"/>
              <a:buChar char="●"/>
            </a:pPr>
            <a:r>
              <a:rPr lang="en" sz="1800"/>
              <a:t>Evaluate Partners' Controls</a:t>
            </a:r>
            <a:endParaRPr sz="1800"/>
          </a:p>
          <a:p>
            <a:pPr indent="-342900" lvl="0" marL="457200" rtl="0" algn="l">
              <a:spcBef>
                <a:spcPts val="0"/>
              </a:spcBef>
              <a:spcAft>
                <a:spcPts val="0"/>
              </a:spcAft>
              <a:buSzPts val="1800"/>
              <a:buChar char="●"/>
            </a:pPr>
            <a:r>
              <a:rPr lang="en" sz="1800"/>
              <a:t>Run Updates</a:t>
            </a:r>
            <a:endParaRPr sz="1800"/>
          </a:p>
          <a:p>
            <a:pPr indent="-342900" lvl="0" marL="457200" rtl="0" algn="l">
              <a:spcBef>
                <a:spcPts val="0"/>
              </a:spcBef>
              <a:spcAft>
                <a:spcPts val="0"/>
              </a:spcAft>
              <a:buSzPts val="1800"/>
              <a:buChar char="●"/>
            </a:pPr>
            <a:r>
              <a:rPr lang="en" sz="1800"/>
              <a:t>VPNs**</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MFA </a:t>
            </a:r>
            <a:r>
              <a:rPr lang="en" sz="1400">
                <a:solidFill>
                  <a:schemeClr val="dk1"/>
                </a:solidFill>
                <a:latin typeface="Montserrat"/>
                <a:ea typeface="Montserrat"/>
                <a:cs typeface="Montserrat"/>
                <a:sym typeface="Montserrat"/>
              </a:rPr>
              <a:t>Multi-Factor Authentication is the way:</a:t>
            </a:r>
            <a:endParaRPr sz="14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p:txBody>
      </p:sp>
      <p:sp>
        <p:nvSpPr>
          <p:cNvPr id="362" name="Google Shape;362;p44"/>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SMS/Email/Voice One-Time Passwords </a:t>
            </a:r>
            <a:endParaRPr/>
          </a:p>
          <a:p>
            <a:pPr indent="-317500" lvl="0" marL="457200" rtl="0" algn="l">
              <a:spcBef>
                <a:spcPts val="0"/>
              </a:spcBef>
              <a:spcAft>
                <a:spcPts val="0"/>
              </a:spcAft>
              <a:buSzPts val="1400"/>
              <a:buChar char="●"/>
            </a:pPr>
            <a:r>
              <a:rPr lang="en"/>
              <a:t>App authentication Time based One-Time Passwords (TOTP)</a:t>
            </a:r>
            <a:endParaRPr/>
          </a:p>
          <a:p>
            <a:pPr indent="-317500" lvl="0" marL="457200" rtl="0" algn="l">
              <a:spcBef>
                <a:spcPts val="0"/>
              </a:spcBef>
              <a:spcAft>
                <a:spcPts val="0"/>
              </a:spcAft>
              <a:buSzPts val="1400"/>
              <a:buChar char="●"/>
            </a:pPr>
            <a:r>
              <a:rPr lang="en"/>
              <a:t>Universal 2nd Factor (U2F) via hardware devices</a:t>
            </a:r>
            <a:endParaRPr/>
          </a:p>
          <a:p>
            <a:pPr indent="-317500" lvl="1" marL="914400" rtl="0" algn="l">
              <a:spcBef>
                <a:spcPts val="0"/>
              </a:spcBef>
              <a:spcAft>
                <a:spcPts val="0"/>
              </a:spcAft>
              <a:buSzPts val="1400"/>
              <a:buChar char="○"/>
            </a:pPr>
            <a:r>
              <a:rPr lang="en"/>
              <a:t>Yubikey provides </a:t>
            </a:r>
            <a:r>
              <a:rPr lang="en" u="sng">
                <a:solidFill>
                  <a:schemeClr val="hlink"/>
                </a:solidFill>
                <a:hlinkClick r:id="rId3"/>
              </a:rPr>
              <a:t>free keys to many ngos</a:t>
            </a:r>
            <a:endParaRPr/>
          </a:p>
          <a:p>
            <a:pPr indent="-317500" lvl="0" marL="457200" rtl="0" algn="l">
              <a:spcBef>
                <a:spcPts val="0"/>
              </a:spcBef>
              <a:spcAft>
                <a:spcPts val="0"/>
              </a:spcAft>
              <a:buSzPts val="1400"/>
              <a:buChar char="●"/>
            </a:pPr>
            <a:r>
              <a:rPr lang="en"/>
              <a:t>Passkeys – device authentication provider (passwordless)</a:t>
            </a:r>
            <a:endParaRPr b="1" sz="1400">
              <a:solidFill>
                <a:schemeClr val="dk1"/>
              </a:solidFill>
            </a:endParaRPr>
          </a:p>
          <a:p>
            <a:pPr indent="0" lvl="0" marL="0" rtl="0" algn="l">
              <a:spcBef>
                <a:spcPts val="1600"/>
              </a:spcBef>
              <a:spcAft>
                <a:spcPts val="0"/>
              </a:spcAft>
              <a:buNone/>
            </a:pPr>
            <a:r>
              <a:t/>
            </a:r>
            <a:endParaRPr b="1">
              <a:solidFill>
                <a:schemeClr val="dk1"/>
              </a:solidFill>
            </a:endParaRPr>
          </a:p>
          <a:p>
            <a:pPr indent="0" lvl="0" marL="0" rtl="0" algn="l">
              <a:spcBef>
                <a:spcPts val="1000"/>
              </a:spcBef>
              <a:spcAft>
                <a:spcPts val="16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5"/>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Password Managers</a:t>
            </a:r>
            <a:endParaRPr/>
          </a:p>
        </p:txBody>
      </p:sp>
      <p:sp>
        <p:nvSpPr>
          <p:cNvPr id="368" name="Google Shape;368;p45"/>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3"/>
              </a:rPr>
              <a:t>List of password managers</a:t>
            </a:r>
            <a:endParaRPr sz="1400"/>
          </a:p>
          <a:p>
            <a:pPr indent="-317500" lvl="0" marL="457200" rtl="0" algn="l">
              <a:spcBef>
                <a:spcPts val="1600"/>
              </a:spcBef>
              <a:spcAft>
                <a:spcPts val="0"/>
              </a:spcAft>
              <a:buSzPts val="1400"/>
              <a:buChar char="●"/>
            </a:pPr>
            <a:r>
              <a:rPr lang="en" sz="1400" u="sng">
                <a:solidFill>
                  <a:schemeClr val="hlink"/>
                </a:solidFill>
                <a:hlinkClick r:id="rId4"/>
              </a:rPr>
              <a:t>1password</a:t>
            </a:r>
            <a:endParaRPr sz="1400"/>
          </a:p>
          <a:p>
            <a:pPr indent="-317500" lvl="0" marL="457200" rtl="0" algn="l">
              <a:spcBef>
                <a:spcPts val="0"/>
              </a:spcBef>
              <a:spcAft>
                <a:spcPts val="0"/>
              </a:spcAft>
              <a:buSzPts val="1400"/>
              <a:buChar char="●"/>
            </a:pPr>
            <a:r>
              <a:rPr lang="en" sz="1400" u="sng">
                <a:solidFill>
                  <a:schemeClr val="hlink"/>
                </a:solidFill>
                <a:hlinkClick r:id="rId5"/>
              </a:rPr>
              <a:t>Keeper</a:t>
            </a:r>
            <a:endParaRPr sz="1400"/>
          </a:p>
          <a:p>
            <a:pPr indent="-317500" lvl="0" marL="457200" rtl="0" algn="l">
              <a:spcBef>
                <a:spcPts val="0"/>
              </a:spcBef>
              <a:spcAft>
                <a:spcPts val="0"/>
              </a:spcAft>
              <a:buSzPts val="1400"/>
              <a:buChar char="●"/>
            </a:pPr>
            <a:r>
              <a:rPr lang="en" sz="1400" u="sng">
                <a:solidFill>
                  <a:schemeClr val="hlink"/>
                </a:solidFill>
                <a:hlinkClick r:id="rId6"/>
              </a:rPr>
              <a:t>LastPass</a:t>
            </a:r>
            <a:endParaRPr/>
          </a:p>
          <a:p>
            <a:pPr indent="-317500" lvl="0" marL="457200" rtl="0" algn="l">
              <a:spcBef>
                <a:spcPts val="0"/>
              </a:spcBef>
              <a:spcAft>
                <a:spcPts val="0"/>
              </a:spcAft>
              <a:buSzPts val="1400"/>
              <a:buChar char="●"/>
            </a:pPr>
            <a:r>
              <a:rPr lang="en" u="sng">
                <a:solidFill>
                  <a:schemeClr val="hlink"/>
                </a:solidFill>
                <a:hlinkClick r:id="rId7"/>
              </a:rPr>
              <a:t>bitwarden.com</a:t>
            </a:r>
            <a:endParaRPr/>
          </a:p>
          <a:p>
            <a:pPr indent="-317500" lvl="0" marL="457200" rtl="0" algn="l">
              <a:spcBef>
                <a:spcPts val="0"/>
              </a:spcBef>
              <a:spcAft>
                <a:spcPts val="0"/>
              </a:spcAft>
              <a:buSzPts val="1400"/>
              <a:buChar char="●"/>
            </a:pPr>
            <a:r>
              <a:rPr lang="en" sz="1400" u="sng">
                <a:solidFill>
                  <a:schemeClr val="hlink"/>
                </a:solidFill>
                <a:hlinkClick r:id="rId8"/>
              </a:rPr>
              <a:t>Dashlane</a:t>
            </a:r>
            <a:endParaRPr sz="1400"/>
          </a:p>
          <a:p>
            <a:pPr indent="-317500" lvl="0" marL="457200" rtl="0" algn="l">
              <a:spcBef>
                <a:spcPts val="0"/>
              </a:spcBef>
              <a:spcAft>
                <a:spcPts val="0"/>
              </a:spcAft>
              <a:buSzPts val="1400"/>
              <a:buChar char="●"/>
            </a:pPr>
            <a:r>
              <a:rPr lang="en" sz="1400" u="sng">
                <a:solidFill>
                  <a:schemeClr val="hlink"/>
                </a:solidFill>
                <a:hlinkClick r:id="rId9"/>
              </a:rPr>
              <a:t>NordPass</a:t>
            </a:r>
            <a:r>
              <a:rPr lang="en"/>
              <a:t> (</a:t>
            </a:r>
            <a:r>
              <a:rPr lang="en" u="sng">
                <a:solidFill>
                  <a:schemeClr val="hlink"/>
                </a:solidFill>
                <a:hlinkClick r:id="rId10"/>
              </a:rPr>
              <a:t>free to NGOs</a:t>
            </a:r>
            <a:r>
              <a:rPr lang="en"/>
              <a:t>)</a:t>
            </a:r>
            <a:endParaRPr sz="1400"/>
          </a:p>
          <a:p>
            <a:pPr indent="-317500" lvl="0" marL="457200" rtl="0" algn="l">
              <a:spcBef>
                <a:spcPts val="0"/>
              </a:spcBef>
              <a:spcAft>
                <a:spcPts val="0"/>
              </a:spcAft>
              <a:buSzPts val="1400"/>
              <a:buChar char="●"/>
            </a:pPr>
            <a:r>
              <a:rPr lang="en" sz="1400" u="sng">
                <a:solidFill>
                  <a:schemeClr val="hlink"/>
                </a:solidFill>
                <a:hlinkClick r:id="rId11"/>
              </a:rPr>
              <a:t>Apple Passwords</a:t>
            </a:r>
            <a:endParaRPr sz="1400"/>
          </a:p>
          <a:p>
            <a:pPr indent="-317500" lvl="0" marL="457200" rtl="0" algn="l">
              <a:spcBef>
                <a:spcPts val="0"/>
              </a:spcBef>
              <a:spcAft>
                <a:spcPts val="0"/>
              </a:spcAft>
              <a:buSzPts val="1400"/>
              <a:buChar char="●"/>
            </a:pPr>
            <a:r>
              <a:rPr lang="en" sz="1400" u="sng">
                <a:solidFill>
                  <a:schemeClr val="hlink"/>
                </a:solidFill>
                <a:hlinkClick r:id="rId12"/>
              </a:rPr>
              <a:t>Google Password</a:t>
            </a:r>
            <a:endParaRPr sz="1400"/>
          </a:p>
          <a:p>
            <a:pPr indent="-317500" lvl="0" marL="457200" rtl="0" algn="l">
              <a:spcBef>
                <a:spcPts val="0"/>
              </a:spcBef>
              <a:spcAft>
                <a:spcPts val="0"/>
              </a:spcAft>
              <a:buSzPts val="1400"/>
              <a:buChar char="●"/>
            </a:pPr>
            <a:r>
              <a:rPr lang="en" sz="1400" u="sng">
                <a:solidFill>
                  <a:schemeClr val="hlink"/>
                </a:solidFill>
                <a:hlinkClick r:id="rId13"/>
              </a:rPr>
              <a:t>Microsoft Authenticator</a:t>
            </a:r>
            <a:r>
              <a:rPr lang="en" sz="1400"/>
              <a:t> </a:t>
            </a:r>
            <a:endParaRPr sz="1400"/>
          </a:p>
        </p:txBody>
      </p:sp>
      <p:pic>
        <p:nvPicPr>
          <p:cNvPr descr="https://1password.com/img/downloads/screenshot-windows.91455b543f1a1c3ee37dd9bdedb710a1.png" id="369" name="Google Shape;369;p45"/>
          <p:cNvPicPr preferRelativeResize="0"/>
          <p:nvPr/>
        </p:nvPicPr>
        <p:blipFill rotWithShape="1">
          <a:blip r:embed="rId14">
            <a:alphaModFix/>
          </a:blip>
          <a:srcRect b="-22055" l="0" r="-27877" t="0"/>
          <a:stretch/>
        </p:blipFill>
        <p:spPr>
          <a:xfrm>
            <a:off x="3666709" y="543250"/>
            <a:ext cx="7054966" cy="5086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3" name="Shape 373"/>
        <p:cNvGrpSpPr/>
        <p:nvPr/>
      </p:nvGrpSpPr>
      <p:grpSpPr>
        <a:xfrm>
          <a:off x="0" y="0"/>
          <a:ext cx="0" cy="0"/>
          <a:chOff x="0" y="0"/>
          <a:chExt cx="0" cy="0"/>
        </a:xfrm>
      </p:grpSpPr>
      <p:sp>
        <p:nvSpPr>
          <p:cNvPr id="374" name="Google Shape;374;p46"/>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Authentication tree</a:t>
            </a:r>
            <a:endParaRPr/>
          </a:p>
        </p:txBody>
      </p:sp>
      <p:sp>
        <p:nvSpPr>
          <p:cNvPr id="375" name="Google Shape;375;p46"/>
          <p:cNvSpPr txBox="1"/>
          <p:nvPr/>
        </p:nvSpPr>
        <p:spPr>
          <a:xfrm>
            <a:off x="3035150" y="1308313"/>
            <a:ext cx="24519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Password Manager </a:t>
            </a:r>
            <a:endParaRPr sz="1800">
              <a:solidFill>
                <a:schemeClr val="accent6"/>
              </a:solidFill>
              <a:latin typeface="Montserrat"/>
              <a:ea typeface="Montserrat"/>
              <a:cs typeface="Montserrat"/>
              <a:sym typeface="Montserrat"/>
            </a:endParaRPr>
          </a:p>
        </p:txBody>
      </p:sp>
      <p:sp>
        <p:nvSpPr>
          <p:cNvPr id="376" name="Google Shape;376;p46"/>
          <p:cNvSpPr txBox="1"/>
          <p:nvPr/>
        </p:nvSpPr>
        <p:spPr>
          <a:xfrm>
            <a:off x="461650" y="1343875"/>
            <a:ext cx="192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Hardware key</a:t>
            </a:r>
            <a:endParaRPr sz="1800">
              <a:solidFill>
                <a:schemeClr val="accent6"/>
              </a:solidFill>
              <a:latin typeface="Montserrat"/>
              <a:ea typeface="Montserrat"/>
              <a:cs typeface="Montserrat"/>
              <a:sym typeface="Montserrat"/>
            </a:endParaRPr>
          </a:p>
        </p:txBody>
      </p:sp>
      <p:sp>
        <p:nvSpPr>
          <p:cNvPr id="377" name="Google Shape;377;p46"/>
          <p:cNvSpPr txBox="1"/>
          <p:nvPr/>
        </p:nvSpPr>
        <p:spPr>
          <a:xfrm>
            <a:off x="3200000" y="2066725"/>
            <a:ext cx="2122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6"/>
                </a:solidFill>
                <a:latin typeface="Montserrat"/>
                <a:ea typeface="Montserrat"/>
                <a:cs typeface="Montserrat"/>
                <a:sym typeface="Montserrat"/>
              </a:rPr>
              <a:t>TOTP enabled</a:t>
            </a:r>
            <a:endParaRPr sz="1800">
              <a:solidFill>
                <a:schemeClr val="accent6"/>
              </a:solidFill>
              <a:latin typeface="Montserrat"/>
              <a:ea typeface="Montserrat"/>
              <a:cs typeface="Montserrat"/>
              <a:sym typeface="Montserrat"/>
            </a:endParaRPr>
          </a:p>
          <a:p>
            <a:pPr indent="0" lvl="0" marL="0" rtl="0" algn="l">
              <a:spcBef>
                <a:spcPts val="0"/>
              </a:spcBef>
              <a:spcAft>
                <a:spcPts val="0"/>
              </a:spcAft>
              <a:buNone/>
            </a:pPr>
            <a:r>
              <a:rPr lang="en" sz="1800">
                <a:solidFill>
                  <a:schemeClr val="accent6"/>
                </a:solidFill>
                <a:latin typeface="Montserrat"/>
                <a:ea typeface="Montserrat"/>
                <a:cs typeface="Montserrat"/>
                <a:sym typeface="Montserrat"/>
              </a:rPr>
              <a:t>service</a:t>
            </a:r>
            <a:endParaRPr sz="1800">
              <a:solidFill>
                <a:schemeClr val="accent6"/>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Advanced Account Protections</a:t>
            </a:r>
            <a:endParaRPr/>
          </a:p>
        </p:txBody>
      </p:sp>
      <p:sp>
        <p:nvSpPr>
          <p:cNvPr id="383" name="Google Shape;383;p47"/>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Apple, and Microsoft have advanced protection </a:t>
            </a:r>
            <a:endParaRPr sz="1600"/>
          </a:p>
          <a:p>
            <a:pPr indent="-317500" lvl="0" marL="457200" rtl="0" algn="l">
              <a:spcBef>
                <a:spcPts val="1600"/>
              </a:spcBef>
              <a:spcAft>
                <a:spcPts val="0"/>
              </a:spcAft>
              <a:buSzPts val="1400"/>
              <a:buChar char="●"/>
            </a:pPr>
            <a:r>
              <a:rPr lang="en" sz="1400" u="sng">
                <a:solidFill>
                  <a:schemeClr val="hlink"/>
                </a:solidFill>
                <a:hlinkClick r:id="rId3"/>
              </a:rPr>
              <a:t>Google Advanced Protection Program</a:t>
            </a:r>
            <a:endParaRPr sz="1400"/>
          </a:p>
          <a:p>
            <a:pPr indent="-317500" lvl="1" marL="914400" rtl="0" algn="l">
              <a:spcBef>
                <a:spcPts val="0"/>
              </a:spcBef>
              <a:spcAft>
                <a:spcPts val="0"/>
              </a:spcAft>
              <a:buSzPts val="1400"/>
              <a:buChar char="○"/>
            </a:pPr>
            <a:r>
              <a:rPr lang="en" sz="1400"/>
              <a:t>Once enabled all of  your devices </a:t>
            </a:r>
            <a:br>
              <a:rPr lang="en" sz="1400"/>
            </a:br>
            <a:r>
              <a:rPr lang="en" sz="1400"/>
              <a:t>tied to that account are protected</a:t>
            </a:r>
            <a:endParaRPr sz="1400"/>
          </a:p>
          <a:p>
            <a:pPr indent="-317500" lvl="0" marL="457200" rtl="0" algn="l">
              <a:spcBef>
                <a:spcPts val="0"/>
              </a:spcBef>
              <a:spcAft>
                <a:spcPts val="0"/>
              </a:spcAft>
              <a:buSzPts val="1400"/>
              <a:buChar char="●"/>
            </a:pPr>
            <a:r>
              <a:rPr lang="en" sz="1400" u="sng">
                <a:solidFill>
                  <a:schemeClr val="hlink"/>
                </a:solidFill>
                <a:hlinkClick r:id="rId4"/>
              </a:rPr>
              <a:t>Microsoft 365 Advanced Protection</a:t>
            </a:r>
            <a:endParaRPr sz="1400"/>
          </a:p>
          <a:p>
            <a:pPr indent="-317500" lvl="1" marL="914400" rtl="0" algn="l">
              <a:spcBef>
                <a:spcPts val="0"/>
              </a:spcBef>
              <a:spcAft>
                <a:spcPts val="0"/>
              </a:spcAft>
              <a:buSzPts val="1400"/>
              <a:buChar char="○"/>
            </a:pPr>
            <a:r>
              <a:rPr lang="en" sz="1400"/>
              <a:t>Applies to Outlook and OneDrive</a:t>
            </a:r>
            <a:endParaRPr sz="1400"/>
          </a:p>
          <a:p>
            <a:pPr indent="-317500" lvl="0" marL="457200" rtl="0" algn="l">
              <a:spcBef>
                <a:spcPts val="0"/>
              </a:spcBef>
              <a:spcAft>
                <a:spcPts val="0"/>
              </a:spcAft>
              <a:buSzPts val="1400"/>
              <a:buChar char="●"/>
            </a:pPr>
            <a:r>
              <a:rPr lang="en" sz="1400" u="sng">
                <a:solidFill>
                  <a:schemeClr val="hlink"/>
                </a:solidFill>
                <a:hlinkClick r:id="rId5"/>
              </a:rPr>
              <a:t>Apple Lockdown Mode</a:t>
            </a:r>
            <a:endParaRPr sz="1400"/>
          </a:p>
          <a:p>
            <a:pPr indent="-317500" lvl="1" marL="914400" rtl="0" algn="l">
              <a:spcBef>
                <a:spcPts val="0"/>
              </a:spcBef>
              <a:spcAft>
                <a:spcPts val="0"/>
              </a:spcAft>
              <a:buSzPts val="1400"/>
              <a:buChar char="○"/>
            </a:pPr>
            <a:r>
              <a:rPr lang="en" sz="1400"/>
              <a:t>On a per device basis, each device </a:t>
            </a:r>
            <a:br>
              <a:rPr lang="en" sz="1400"/>
            </a:br>
            <a:r>
              <a:rPr lang="en" sz="1400"/>
              <a:t>must be </a:t>
            </a:r>
            <a:r>
              <a:rPr lang="en" sz="1400"/>
              <a:t>separately</a:t>
            </a:r>
            <a:r>
              <a:rPr lang="en" sz="1400"/>
              <a:t> enrolled</a:t>
            </a:r>
            <a:endParaRPr sz="1400"/>
          </a:p>
          <a:p>
            <a:pPr indent="-317500" lvl="2" marL="1371600" rtl="0" algn="l">
              <a:spcBef>
                <a:spcPts val="0"/>
              </a:spcBef>
              <a:spcAft>
                <a:spcPts val="0"/>
              </a:spcAft>
              <a:buSzPts val="1400"/>
              <a:buChar char="■"/>
            </a:pPr>
            <a:r>
              <a:rPr lang="en" sz="1400"/>
              <a:t>iPhone</a:t>
            </a:r>
            <a:endParaRPr sz="1400"/>
          </a:p>
          <a:p>
            <a:pPr indent="-317500" lvl="2" marL="1371600" rtl="0" algn="l">
              <a:spcBef>
                <a:spcPts val="0"/>
              </a:spcBef>
              <a:spcAft>
                <a:spcPts val="0"/>
              </a:spcAft>
              <a:buSzPts val="1400"/>
              <a:buChar char="■"/>
            </a:pPr>
            <a:r>
              <a:rPr lang="en" sz="1400"/>
              <a:t>Macbooks</a:t>
            </a:r>
            <a:endParaRPr sz="1400"/>
          </a:p>
          <a:p>
            <a:pPr indent="-317500" lvl="2" marL="1371600" rtl="0" algn="l">
              <a:spcBef>
                <a:spcPts val="0"/>
              </a:spcBef>
              <a:spcAft>
                <a:spcPts val="0"/>
              </a:spcAft>
              <a:buSzPts val="1400"/>
              <a:buChar char="■"/>
            </a:pPr>
            <a:r>
              <a:rPr lang="en" sz="1400"/>
              <a:t>iPad</a:t>
            </a:r>
            <a:endParaRPr sz="1400"/>
          </a:p>
        </p:txBody>
      </p:sp>
      <p:pic>
        <p:nvPicPr>
          <p:cNvPr id="384" name="Google Shape;384;p47" title="27408587438_cf6246bb5a_c.jpg"/>
          <p:cNvPicPr preferRelativeResize="0"/>
          <p:nvPr/>
        </p:nvPicPr>
        <p:blipFill>
          <a:blip r:embed="rId6">
            <a:alphaModFix/>
          </a:blip>
          <a:stretch>
            <a:fillRect/>
          </a:stretch>
        </p:blipFill>
        <p:spPr>
          <a:xfrm>
            <a:off x="4946244" y="1313644"/>
            <a:ext cx="3771925" cy="2516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Socials</a:t>
            </a:r>
            <a:endParaRPr/>
          </a:p>
        </p:txBody>
      </p:sp>
      <p:sp>
        <p:nvSpPr>
          <p:cNvPr id="390" name="Google Shape;390;p48"/>
          <p:cNvSpPr txBox="1"/>
          <p:nvPr>
            <p:ph idx="1" type="body"/>
          </p:nvPr>
        </p:nvSpPr>
        <p:spPr>
          <a:xfrm>
            <a:off x="678300" y="808625"/>
            <a:ext cx="4424700" cy="249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Attackers use </a:t>
            </a:r>
            <a:r>
              <a:rPr lang="en"/>
              <a:t>social</a:t>
            </a:r>
            <a:r>
              <a:rPr lang="en"/>
              <a:t> </a:t>
            </a:r>
            <a:r>
              <a:rPr lang="en"/>
              <a:t>networks to pivot</a:t>
            </a:r>
            <a:r>
              <a:rPr lang="en"/>
              <a:t> into organization attacks</a:t>
            </a:r>
            <a:endParaRPr/>
          </a:p>
          <a:p>
            <a:pPr indent="-317500" lvl="0" marL="457200" rtl="0" algn="l">
              <a:spcBef>
                <a:spcPts val="1600"/>
              </a:spcBef>
              <a:spcAft>
                <a:spcPts val="0"/>
              </a:spcAft>
              <a:buSzPts val="1400"/>
              <a:buChar char="●"/>
            </a:pPr>
            <a:r>
              <a:rPr lang="en"/>
              <a:t>Enable MFA for social accounts</a:t>
            </a:r>
            <a:endParaRPr/>
          </a:p>
          <a:p>
            <a:pPr indent="-317500" lvl="0" marL="457200" rtl="0" algn="l">
              <a:spcBef>
                <a:spcPts val="0"/>
              </a:spcBef>
              <a:spcAft>
                <a:spcPts val="0"/>
              </a:spcAft>
              <a:buSzPts val="1400"/>
              <a:buChar char="●"/>
            </a:pPr>
            <a:r>
              <a:rPr lang="en"/>
              <a:t>Family parity</a:t>
            </a:r>
            <a:endParaRPr/>
          </a:p>
          <a:p>
            <a:pPr indent="-317500" lvl="0" marL="457200" rtl="0" algn="l">
              <a:spcBef>
                <a:spcPts val="0"/>
              </a:spcBef>
              <a:spcAft>
                <a:spcPts val="0"/>
              </a:spcAft>
              <a:buSzPts val="1400"/>
              <a:buChar char="●"/>
            </a:pPr>
            <a:r>
              <a:rPr lang="en"/>
              <a:t>Be suspicious of shop talk in DM</a:t>
            </a:r>
            <a:endParaRPr/>
          </a:p>
          <a:p>
            <a:pPr indent="-317500" lvl="1" marL="914400" rtl="0" algn="l">
              <a:spcBef>
                <a:spcPts val="0"/>
              </a:spcBef>
              <a:spcAft>
                <a:spcPts val="0"/>
              </a:spcAft>
              <a:buSzPts val="1400"/>
              <a:buChar char="○"/>
            </a:pPr>
            <a:r>
              <a:rPr lang="en"/>
              <a:t>Gift card request from CEO?</a:t>
            </a:r>
            <a:endParaRPr/>
          </a:p>
          <a:p>
            <a:pPr indent="-317500" lvl="1" marL="914400" rtl="0" algn="l">
              <a:spcBef>
                <a:spcPts val="0"/>
              </a:spcBef>
              <a:spcAft>
                <a:spcPts val="0"/>
              </a:spcAft>
              <a:buSzPts val="1400"/>
              <a:buChar char="○"/>
            </a:pPr>
            <a:r>
              <a:rPr lang="en"/>
              <a:t>Written comms policy</a:t>
            </a:r>
            <a:endParaRPr/>
          </a:p>
          <a:p>
            <a:pPr indent="-317500" lvl="0" marL="457200" rtl="0" algn="l">
              <a:spcBef>
                <a:spcPts val="0"/>
              </a:spcBef>
              <a:spcAft>
                <a:spcPts val="0"/>
              </a:spcAft>
              <a:buSzPts val="1400"/>
              <a:buChar char="●"/>
            </a:pPr>
            <a:r>
              <a:rPr lang="en"/>
              <a:t>Prevent lateral expansion</a:t>
            </a:r>
            <a:endParaRPr sz="1800"/>
          </a:p>
        </p:txBody>
      </p:sp>
      <p:pic>
        <p:nvPicPr>
          <p:cNvPr descr="File:Social Media Marketing Strategy.jpg - Wikimedia Commons" id="391" name="Google Shape;391;p48"/>
          <p:cNvPicPr preferRelativeResize="0"/>
          <p:nvPr/>
        </p:nvPicPr>
        <p:blipFill>
          <a:blip r:embed="rId3">
            <a:alphaModFix/>
          </a:blip>
          <a:stretch>
            <a:fillRect/>
          </a:stretch>
        </p:blipFill>
        <p:spPr>
          <a:xfrm>
            <a:off x="4931525" y="1487650"/>
            <a:ext cx="4212475" cy="22554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9"/>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Protecting your financial accounts</a:t>
            </a:r>
            <a:endParaRPr/>
          </a:p>
        </p:txBody>
      </p:sp>
      <p:sp>
        <p:nvSpPr>
          <p:cNvPr id="397" name="Google Shape;397;p49"/>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Real time monitor your financial transactions</a:t>
            </a:r>
            <a:endParaRPr sz="1600"/>
          </a:p>
          <a:p>
            <a:pPr indent="-330200" lvl="0" marL="457200" rtl="0" algn="l">
              <a:spcBef>
                <a:spcPts val="0"/>
              </a:spcBef>
              <a:spcAft>
                <a:spcPts val="0"/>
              </a:spcAft>
              <a:buSzPts val="1600"/>
              <a:buChar char="●"/>
            </a:pPr>
            <a:r>
              <a:rPr lang="en" sz="1600" u="sng">
                <a:solidFill>
                  <a:schemeClr val="hlink"/>
                </a:solidFill>
                <a:hlinkClick r:id="rId3"/>
              </a:rPr>
              <a:t>Have a verbal PIN for your finance accounts</a:t>
            </a:r>
            <a:endParaRPr sz="1600"/>
          </a:p>
          <a:p>
            <a:pPr indent="-330200" lvl="0" marL="457200" rtl="0" algn="l">
              <a:spcBef>
                <a:spcPts val="0"/>
              </a:spcBef>
              <a:spcAft>
                <a:spcPts val="0"/>
              </a:spcAft>
              <a:buSzPts val="1600"/>
              <a:buChar char="●"/>
            </a:pPr>
            <a:r>
              <a:rPr lang="en" sz="1600" u="sng">
                <a:solidFill>
                  <a:schemeClr val="hlink"/>
                </a:solidFill>
                <a:hlinkClick r:id="rId4"/>
              </a:rPr>
              <a:t>Get an IRS PIN</a:t>
            </a:r>
            <a:endParaRPr sz="1600"/>
          </a:p>
          <a:p>
            <a:pPr indent="-330200" lvl="0" marL="457200" rtl="0" algn="l">
              <a:spcBef>
                <a:spcPts val="0"/>
              </a:spcBef>
              <a:spcAft>
                <a:spcPts val="0"/>
              </a:spcAft>
              <a:buSzPts val="1600"/>
              <a:buChar char="●"/>
            </a:pPr>
            <a:r>
              <a:rPr lang="en" sz="1600"/>
              <a:t>Be aware that </a:t>
            </a:r>
            <a:r>
              <a:rPr lang="en" sz="1600" u="sng">
                <a:solidFill>
                  <a:schemeClr val="hlink"/>
                </a:solidFill>
                <a:hlinkClick r:id="rId5"/>
              </a:rPr>
              <a:t>venmo transactions can be made public</a:t>
            </a:r>
            <a:endParaRPr sz="1600"/>
          </a:p>
          <a:p>
            <a:pPr indent="-330200" lvl="0" marL="457200" rtl="0" algn="l">
              <a:spcBef>
                <a:spcPts val="0"/>
              </a:spcBef>
              <a:spcAft>
                <a:spcPts val="0"/>
              </a:spcAft>
              <a:buSzPts val="1600"/>
              <a:buChar char="●"/>
            </a:pPr>
            <a:r>
              <a:rPr lang="en" sz="1600"/>
              <a:t>Zelle has </a:t>
            </a:r>
            <a:r>
              <a:rPr lang="en" sz="1600" u="sng">
                <a:solidFill>
                  <a:schemeClr val="hlink"/>
                </a:solidFill>
                <a:hlinkClick r:id="rId6"/>
              </a:rPr>
              <a:t>no fraud migitation</a:t>
            </a:r>
            <a:endParaRPr sz="1600"/>
          </a:p>
          <a:p>
            <a:pPr indent="-330200" lvl="0" marL="457200" rtl="0" algn="l">
              <a:spcBef>
                <a:spcPts val="0"/>
              </a:spcBef>
              <a:spcAft>
                <a:spcPts val="0"/>
              </a:spcAft>
              <a:buSzPts val="1600"/>
              <a:buChar char="●"/>
            </a:pPr>
            <a:r>
              <a:rPr lang="en" sz="1600" u="sng">
                <a:solidFill>
                  <a:schemeClr val="hlink"/>
                </a:solidFill>
                <a:hlinkClick r:id="rId7"/>
              </a:rPr>
              <a:t>Annual Credit Report</a:t>
            </a:r>
            <a:endParaRPr sz="1600"/>
          </a:p>
          <a:p>
            <a:pPr indent="-330200" lvl="1" marL="914400" rtl="0" algn="l">
              <a:spcBef>
                <a:spcPts val="0"/>
              </a:spcBef>
              <a:spcAft>
                <a:spcPts val="0"/>
              </a:spcAft>
              <a:buSzPts val="1600"/>
              <a:buChar char="○"/>
            </a:pPr>
            <a:r>
              <a:rPr lang="en" sz="1600"/>
              <a:t>Business Credit Reports </a:t>
            </a:r>
            <a:r>
              <a:rPr lang="en" sz="1600" u="sng">
                <a:solidFill>
                  <a:schemeClr val="hlink"/>
                </a:solidFill>
                <a:hlinkClick r:id="rId8"/>
              </a:rPr>
              <a:t>are</a:t>
            </a:r>
            <a:r>
              <a:rPr lang="en" sz="1600"/>
              <a:t> </a:t>
            </a:r>
            <a:r>
              <a:rPr lang="en" sz="1600" u="sng">
                <a:solidFill>
                  <a:schemeClr val="hlink"/>
                </a:solidFill>
                <a:hlinkClick r:id="rId9"/>
              </a:rPr>
              <a:t>a</a:t>
            </a:r>
            <a:r>
              <a:rPr lang="en" sz="1600"/>
              <a:t> </a:t>
            </a:r>
            <a:r>
              <a:rPr lang="en" sz="1600" u="sng">
                <a:solidFill>
                  <a:schemeClr val="hlink"/>
                </a:solidFill>
                <a:hlinkClick r:id="rId10"/>
              </a:rPr>
              <a:t>thing</a:t>
            </a:r>
            <a:endParaRPr sz="1600"/>
          </a:p>
          <a:p>
            <a:pPr indent="-330200" lvl="1" marL="914400" rtl="0" algn="l">
              <a:spcBef>
                <a:spcPts val="0"/>
              </a:spcBef>
              <a:spcAft>
                <a:spcPts val="0"/>
              </a:spcAft>
              <a:buSzPts val="1600"/>
              <a:buChar char="○"/>
            </a:pPr>
            <a:r>
              <a:rPr lang="en" sz="1600"/>
              <a:t>freeze credit as default</a:t>
            </a:r>
            <a:endParaRPr sz="1600"/>
          </a:p>
          <a:p>
            <a:pPr indent="-330200" lvl="0" marL="457200" rtl="0" algn="l">
              <a:spcBef>
                <a:spcPts val="0"/>
              </a:spcBef>
              <a:spcAft>
                <a:spcPts val="0"/>
              </a:spcAft>
              <a:buSzPts val="1600"/>
              <a:buChar char="●"/>
            </a:pPr>
            <a:r>
              <a:rPr lang="en" sz="1600"/>
              <a:t> Use </a:t>
            </a:r>
            <a:r>
              <a:rPr lang="en" sz="1600" u="sng">
                <a:solidFill>
                  <a:schemeClr val="hlink"/>
                </a:solidFill>
                <a:hlinkClick r:id="rId11"/>
              </a:rPr>
              <a:t>Credit Cards</a:t>
            </a:r>
            <a:r>
              <a:rPr lang="en" sz="1600"/>
              <a:t> as firewalls for debit accounts</a:t>
            </a:r>
            <a:br>
              <a:rPr lang="en" sz="1600"/>
            </a:br>
            <a:endParaRPr sz="1600"/>
          </a:p>
        </p:txBody>
      </p:sp>
      <p:pic>
        <p:nvPicPr>
          <p:cNvPr id="398" name="Google Shape;398;p49"/>
          <p:cNvPicPr preferRelativeResize="0"/>
          <p:nvPr/>
        </p:nvPicPr>
        <p:blipFill>
          <a:blip r:embed="rId12">
            <a:alphaModFix/>
          </a:blip>
          <a:stretch>
            <a:fillRect/>
          </a:stretch>
        </p:blipFill>
        <p:spPr>
          <a:xfrm>
            <a:off x="7280900" y="73675"/>
            <a:ext cx="2031701" cy="20317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0"/>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Timely Software and Hardware Updates/ Patches</a:t>
            </a:r>
            <a:endParaRPr/>
          </a:p>
        </p:txBody>
      </p:sp>
      <p:sp>
        <p:nvSpPr>
          <p:cNvPr id="404" name="Google Shape;404;p50"/>
          <p:cNvSpPr txBox="1"/>
          <p:nvPr>
            <p:ph idx="2" type="body"/>
          </p:nvPr>
        </p:nvSpPr>
        <p:spPr>
          <a:xfrm>
            <a:off x="5611975" y="1018900"/>
            <a:ext cx="3475500" cy="402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5" name="Google Shape;405;p50"/>
          <p:cNvPicPr preferRelativeResize="0"/>
          <p:nvPr/>
        </p:nvPicPr>
        <p:blipFill rotWithShape="1">
          <a:blip r:embed="rId3">
            <a:alphaModFix/>
          </a:blip>
          <a:srcRect b="0" l="0" r="0" t="11995"/>
          <a:stretch/>
        </p:blipFill>
        <p:spPr>
          <a:xfrm>
            <a:off x="3677300" y="790571"/>
            <a:ext cx="5466701" cy="441015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1"/>
          <p:cNvPicPr preferRelativeResize="0"/>
          <p:nvPr/>
        </p:nvPicPr>
        <p:blipFill>
          <a:blip r:embed="rId3">
            <a:alphaModFix/>
          </a:blip>
          <a:stretch>
            <a:fillRect/>
          </a:stretch>
        </p:blipFill>
        <p:spPr>
          <a:xfrm>
            <a:off x="4746176" y="141300"/>
            <a:ext cx="4351202" cy="4729974"/>
          </a:xfrm>
          <a:prstGeom prst="rect">
            <a:avLst/>
          </a:prstGeom>
          <a:noFill/>
          <a:ln>
            <a:noFill/>
          </a:ln>
        </p:spPr>
      </p:pic>
      <p:sp>
        <p:nvSpPr>
          <p:cNvPr id="411" name="Google Shape;411;p51"/>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Devices</a:t>
            </a:r>
            <a:endParaRPr/>
          </a:p>
        </p:txBody>
      </p:sp>
      <p:sp>
        <p:nvSpPr>
          <p:cNvPr id="412" name="Google Shape;412;p51"/>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 </a:t>
            </a:r>
            <a:r>
              <a:rPr lang="en" sz="1600"/>
              <a:t>mobile device is your digital twin</a:t>
            </a:r>
            <a:endParaRPr sz="1600"/>
          </a:p>
          <a:p>
            <a:pPr indent="-330200" lvl="1" marL="914400" rtl="0" algn="l">
              <a:spcBef>
                <a:spcPts val="0"/>
              </a:spcBef>
              <a:spcAft>
                <a:spcPts val="0"/>
              </a:spcAft>
              <a:buSzPts val="1600"/>
              <a:buChar char="○"/>
            </a:pPr>
            <a:r>
              <a:rPr lang="en" sz="1600"/>
              <a:t>Enable APP or Lockdown mode</a:t>
            </a:r>
            <a:endParaRPr sz="1600"/>
          </a:p>
          <a:p>
            <a:pPr indent="-330200" lvl="1" marL="914400" rtl="0" algn="l">
              <a:spcBef>
                <a:spcPts val="0"/>
              </a:spcBef>
              <a:spcAft>
                <a:spcPts val="0"/>
              </a:spcAft>
              <a:buSzPts val="1600"/>
              <a:buChar char="○"/>
            </a:pPr>
            <a:r>
              <a:rPr lang="en" sz="1600"/>
              <a:t>Phones older than 5 years</a:t>
            </a:r>
            <a:endParaRPr sz="1600"/>
          </a:p>
          <a:p>
            <a:pPr indent="-330200" lvl="0" marL="457200" rtl="0" algn="l">
              <a:spcBef>
                <a:spcPts val="0"/>
              </a:spcBef>
              <a:spcAft>
                <a:spcPts val="0"/>
              </a:spcAft>
              <a:buSzPts val="1600"/>
              <a:buChar char="●"/>
            </a:pPr>
            <a:r>
              <a:rPr lang="en" sz="1600"/>
              <a:t>What do you do when you lose control of a device? </a:t>
            </a:r>
            <a:endParaRPr sz="1600"/>
          </a:p>
          <a:p>
            <a:pPr indent="-330200" lvl="1" marL="914400" rtl="0" algn="l">
              <a:spcBef>
                <a:spcPts val="0"/>
              </a:spcBef>
              <a:spcAft>
                <a:spcPts val="0"/>
              </a:spcAft>
              <a:buSzPts val="1600"/>
              <a:buChar char="○"/>
            </a:pPr>
            <a:r>
              <a:rPr lang="en" sz="1600"/>
              <a:t>Enable “Find My”</a:t>
            </a:r>
            <a:endParaRPr sz="1600"/>
          </a:p>
          <a:p>
            <a:pPr indent="-330200" lvl="1" marL="914400" rtl="0" algn="l">
              <a:spcBef>
                <a:spcPts val="0"/>
              </a:spcBef>
              <a:spcAft>
                <a:spcPts val="0"/>
              </a:spcAft>
              <a:buSzPts val="1600"/>
              <a:buChar char="○"/>
            </a:pPr>
            <a:r>
              <a:rPr lang="en" sz="1600"/>
              <a:t>Remotely wipe</a:t>
            </a:r>
            <a:endParaRPr sz="1600"/>
          </a:p>
          <a:p>
            <a:pPr indent="-330200" lvl="0" marL="457200" rtl="0" algn="l">
              <a:spcBef>
                <a:spcPts val="0"/>
              </a:spcBef>
              <a:spcAft>
                <a:spcPts val="0"/>
              </a:spcAft>
              <a:buSzPts val="1600"/>
              <a:buChar char="●"/>
            </a:pPr>
            <a:r>
              <a:rPr lang="en" sz="1600"/>
              <a:t>Enable Auto Updates</a:t>
            </a:r>
            <a:endParaRPr sz="1600"/>
          </a:p>
          <a:p>
            <a:pPr indent="-330200" lvl="0" marL="457200" rtl="0" algn="l">
              <a:spcBef>
                <a:spcPts val="0"/>
              </a:spcBef>
              <a:spcAft>
                <a:spcPts val="0"/>
              </a:spcAft>
              <a:buSzPts val="1600"/>
              <a:buChar char="●"/>
            </a:pPr>
            <a:r>
              <a:rPr lang="en" sz="1600"/>
              <a:t>Secure Messaging Apps</a:t>
            </a:r>
            <a:endParaRPr sz="1600"/>
          </a:p>
          <a:p>
            <a:pPr indent="-330200" lvl="1" marL="914400" rtl="0" algn="l">
              <a:spcBef>
                <a:spcPts val="0"/>
              </a:spcBef>
              <a:spcAft>
                <a:spcPts val="0"/>
              </a:spcAft>
              <a:buSzPts val="1600"/>
              <a:buChar char="○"/>
            </a:pPr>
            <a:r>
              <a:rPr lang="en" sz="1600"/>
              <a:t>Signal</a:t>
            </a:r>
            <a:endParaRPr sz="1600"/>
          </a:p>
          <a:p>
            <a:pPr indent="-330200" lvl="0" marL="457200" rtl="0" algn="l">
              <a:spcBef>
                <a:spcPts val="0"/>
              </a:spcBef>
              <a:spcAft>
                <a:spcPts val="0"/>
              </a:spcAft>
              <a:buSzPts val="1600"/>
              <a:buChar char="●"/>
            </a:pPr>
            <a:r>
              <a:rPr lang="en" sz="1600"/>
              <a:t>Remove apps</a:t>
            </a:r>
            <a:endParaRPr sz="1600"/>
          </a:p>
          <a:p>
            <a:pPr indent="-330200" lvl="0" marL="457200" rtl="0" algn="l">
              <a:spcBef>
                <a:spcPts val="0"/>
              </a:spcBef>
              <a:spcAft>
                <a:spcPts val="0"/>
              </a:spcAft>
              <a:buSzPts val="1600"/>
              <a:buChar char="●"/>
            </a:pPr>
            <a:r>
              <a:rPr lang="en" sz="1600"/>
              <a:t>Keep another device for games</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52"/>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SPAM Calls and Caller ID Authentication</a:t>
            </a:r>
            <a:endParaRPr/>
          </a:p>
        </p:txBody>
      </p:sp>
      <p:sp>
        <p:nvSpPr>
          <p:cNvPr id="418" name="Google Shape;418;p52"/>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FCC maintains the list of call blocking resources </a:t>
            </a:r>
            <a:endParaRPr/>
          </a:p>
          <a:p>
            <a:pPr indent="-317500" lvl="0" marL="457200" rtl="0" algn="l">
              <a:spcBef>
                <a:spcPts val="1600"/>
              </a:spcBef>
              <a:spcAft>
                <a:spcPts val="0"/>
              </a:spcAft>
              <a:buSzPts val="1400"/>
              <a:buChar char="-"/>
            </a:pPr>
            <a:r>
              <a:rPr lang="en" u="sng">
                <a:solidFill>
                  <a:schemeClr val="hlink"/>
                </a:solidFill>
                <a:hlinkClick r:id="rId3"/>
              </a:rPr>
              <a:t>https://www.fcc.gov/consumers/guides/stop-unwanted-robocalls-and-texts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419" name="Google Shape;419;p52"/>
          <p:cNvSpPr txBox="1"/>
          <p:nvPr/>
        </p:nvSpPr>
        <p:spPr>
          <a:xfrm>
            <a:off x="6725450" y="1230325"/>
            <a:ext cx="2276400" cy="31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a:solidFill>
                <a:schemeClr val="accent6"/>
              </a:solidFill>
              <a:latin typeface="Montserrat"/>
              <a:ea typeface="Montserrat"/>
              <a:cs typeface="Montserrat"/>
              <a:sym typeface="Montserrat"/>
            </a:endParaRPr>
          </a:p>
        </p:txBody>
      </p:sp>
      <p:pic>
        <p:nvPicPr>
          <p:cNvPr id="420" name="Google Shape;420;p52"/>
          <p:cNvPicPr preferRelativeResize="0"/>
          <p:nvPr/>
        </p:nvPicPr>
        <p:blipFill rotWithShape="1">
          <a:blip r:embed="rId4">
            <a:alphaModFix/>
          </a:blip>
          <a:srcRect b="19003" l="6445" r="9187" t="3369"/>
          <a:stretch/>
        </p:blipFill>
        <p:spPr>
          <a:xfrm>
            <a:off x="85637" y="1712075"/>
            <a:ext cx="8972726" cy="34314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8"/>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a:t>
            </a:r>
            <a:endParaRPr/>
          </a:p>
        </p:txBody>
      </p:sp>
      <p:sp>
        <p:nvSpPr>
          <p:cNvPr id="56" name="Google Shape;56;p8"/>
          <p:cNvSpPr txBox="1"/>
          <p:nvPr>
            <p:ph idx="1" type="body"/>
          </p:nvPr>
        </p:nvSpPr>
        <p:spPr>
          <a:xfrm>
            <a:off x="698175" y="691300"/>
            <a:ext cx="8045400" cy="3849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accent6"/>
              </a:solidFill>
            </a:endParaRPr>
          </a:p>
          <a:p>
            <a:pPr indent="-317500" lvl="0" marL="457200" rtl="0" algn="l">
              <a:spcBef>
                <a:spcPts val="1000"/>
              </a:spcBef>
              <a:spcAft>
                <a:spcPts val="0"/>
              </a:spcAft>
              <a:buClr>
                <a:schemeClr val="accent6"/>
              </a:buClr>
              <a:buSzPts val="1400"/>
              <a:buChar char="●"/>
            </a:pPr>
            <a:r>
              <a:rPr lang="en">
                <a:solidFill>
                  <a:schemeClr val="accent6"/>
                </a:solidFill>
              </a:rPr>
              <a:t>Pre Attack </a:t>
            </a:r>
            <a:endParaRPr>
              <a:solidFill>
                <a:schemeClr val="accent6"/>
              </a:solidFill>
            </a:endParaRPr>
          </a:p>
          <a:p>
            <a:pPr indent="-317500" lvl="1" marL="914400" rtl="0" algn="l">
              <a:spcBef>
                <a:spcPts val="0"/>
              </a:spcBef>
              <a:spcAft>
                <a:spcPts val="0"/>
              </a:spcAft>
              <a:buClr>
                <a:schemeClr val="accent6"/>
              </a:buClr>
              <a:buSzPts val="1400"/>
              <a:buChar char="○"/>
            </a:pPr>
            <a:r>
              <a:rPr lang="en">
                <a:solidFill>
                  <a:schemeClr val="accent6"/>
                </a:solidFill>
              </a:rPr>
              <a:t>Situational Awareness</a:t>
            </a:r>
            <a:endParaRPr>
              <a:solidFill>
                <a:schemeClr val="accent6"/>
              </a:solidFill>
            </a:endParaRPr>
          </a:p>
          <a:p>
            <a:pPr indent="-317500" lvl="1" marL="914400" rtl="0" algn="l">
              <a:spcBef>
                <a:spcPts val="0"/>
              </a:spcBef>
              <a:spcAft>
                <a:spcPts val="0"/>
              </a:spcAft>
              <a:buClr>
                <a:schemeClr val="accent6"/>
              </a:buClr>
              <a:buSzPts val="1400"/>
              <a:buChar char="○"/>
            </a:pPr>
            <a:r>
              <a:rPr lang="en">
                <a:solidFill>
                  <a:schemeClr val="accent6"/>
                </a:solidFill>
              </a:rPr>
              <a:t>Asset Management</a:t>
            </a:r>
            <a:endParaRPr>
              <a:solidFill>
                <a:schemeClr val="accent6"/>
              </a:solidFill>
            </a:endParaRPr>
          </a:p>
          <a:p>
            <a:pPr indent="-317500" lvl="1" marL="914400" rtl="0" algn="l">
              <a:spcBef>
                <a:spcPts val="0"/>
              </a:spcBef>
              <a:spcAft>
                <a:spcPts val="0"/>
              </a:spcAft>
              <a:buClr>
                <a:schemeClr val="accent6"/>
              </a:buClr>
              <a:buSzPts val="1400"/>
              <a:buChar char="○"/>
            </a:pPr>
            <a:r>
              <a:rPr lang="en">
                <a:solidFill>
                  <a:schemeClr val="accent6"/>
                </a:solidFill>
              </a:rPr>
              <a:t>Password Management</a:t>
            </a:r>
            <a:endParaRPr>
              <a:solidFill>
                <a:schemeClr val="accent6"/>
              </a:solidFill>
            </a:endParaRPr>
          </a:p>
          <a:p>
            <a:pPr indent="-317500" lvl="1" marL="914400" rtl="0" algn="l">
              <a:spcBef>
                <a:spcPts val="0"/>
              </a:spcBef>
              <a:spcAft>
                <a:spcPts val="0"/>
              </a:spcAft>
              <a:buClr>
                <a:schemeClr val="accent6"/>
              </a:buClr>
              <a:buSzPts val="1400"/>
              <a:buChar char="○"/>
            </a:pPr>
            <a:r>
              <a:rPr lang="en">
                <a:solidFill>
                  <a:schemeClr val="accent6"/>
                </a:solidFill>
              </a:rPr>
              <a:t>Multi Factor Authentication</a:t>
            </a:r>
            <a:endParaRPr>
              <a:solidFill>
                <a:schemeClr val="accent6"/>
              </a:solidFill>
            </a:endParaRPr>
          </a:p>
          <a:p>
            <a:pPr indent="-317500" lvl="1" marL="914400" rtl="0" algn="l">
              <a:spcBef>
                <a:spcPts val="0"/>
              </a:spcBef>
              <a:spcAft>
                <a:spcPts val="0"/>
              </a:spcAft>
              <a:buClr>
                <a:schemeClr val="accent6"/>
              </a:buClr>
              <a:buSzPts val="1400"/>
              <a:buChar char="○"/>
            </a:pPr>
            <a:r>
              <a:rPr lang="en">
                <a:solidFill>
                  <a:schemeClr val="accent6"/>
                </a:solidFill>
              </a:rPr>
              <a:t>Updates</a:t>
            </a:r>
            <a:endParaRPr>
              <a:solidFill>
                <a:schemeClr val="accent6"/>
              </a:solidFill>
            </a:endParaRPr>
          </a:p>
          <a:p>
            <a:pPr indent="-317500" lvl="1" marL="914400" rtl="0" algn="l">
              <a:spcBef>
                <a:spcPts val="0"/>
              </a:spcBef>
              <a:spcAft>
                <a:spcPts val="0"/>
              </a:spcAft>
              <a:buClr>
                <a:schemeClr val="accent6"/>
              </a:buClr>
              <a:buSzPts val="1400"/>
              <a:buChar char="○"/>
            </a:pPr>
            <a:r>
              <a:rPr lang="en">
                <a:solidFill>
                  <a:schemeClr val="accent6"/>
                </a:solidFill>
              </a:rPr>
              <a:t>Incident Planning</a:t>
            </a:r>
            <a:endParaRPr>
              <a:solidFill>
                <a:schemeClr val="accent6"/>
              </a:solidFill>
            </a:endParaRPr>
          </a:p>
          <a:p>
            <a:pPr indent="-317500" lvl="0" marL="457200" rtl="0" algn="l">
              <a:spcBef>
                <a:spcPts val="0"/>
              </a:spcBef>
              <a:spcAft>
                <a:spcPts val="0"/>
              </a:spcAft>
              <a:buClr>
                <a:schemeClr val="accent6"/>
              </a:buClr>
              <a:buSzPts val="1400"/>
              <a:buChar char="●"/>
            </a:pPr>
            <a:r>
              <a:rPr lang="en">
                <a:solidFill>
                  <a:schemeClr val="accent6"/>
                </a:solidFill>
              </a:rPr>
              <a:t>Post Attack</a:t>
            </a:r>
            <a:endParaRPr>
              <a:solidFill>
                <a:schemeClr val="accent6"/>
              </a:solidFill>
            </a:endParaRPr>
          </a:p>
          <a:p>
            <a:pPr indent="-317500" lvl="1" marL="914400" rtl="0" algn="l">
              <a:spcBef>
                <a:spcPts val="0"/>
              </a:spcBef>
              <a:spcAft>
                <a:spcPts val="0"/>
              </a:spcAft>
              <a:buClr>
                <a:schemeClr val="accent6"/>
              </a:buClr>
              <a:buSzPts val="1400"/>
              <a:buChar char="○"/>
            </a:pPr>
            <a:r>
              <a:rPr lang="en">
                <a:solidFill>
                  <a:schemeClr val="accent6"/>
                </a:solidFill>
              </a:rPr>
              <a:t>Use The Plan</a:t>
            </a:r>
            <a:endParaRPr>
              <a:solidFill>
                <a:schemeClr val="accent6"/>
              </a:solidFill>
            </a:endParaRPr>
          </a:p>
          <a:p>
            <a:pPr indent="-317500" lvl="1" marL="914400" rtl="0" algn="l">
              <a:spcBef>
                <a:spcPts val="0"/>
              </a:spcBef>
              <a:spcAft>
                <a:spcPts val="0"/>
              </a:spcAft>
              <a:buClr>
                <a:schemeClr val="accent6"/>
              </a:buClr>
              <a:buSzPts val="1400"/>
              <a:buChar char="○"/>
            </a:pPr>
            <a:r>
              <a:rPr lang="en">
                <a:solidFill>
                  <a:schemeClr val="accent6"/>
                </a:solidFill>
              </a:rPr>
              <a:t>Communicate</a:t>
            </a:r>
            <a:endParaRPr>
              <a:solidFill>
                <a:schemeClr val="accent6"/>
              </a:solidFill>
            </a:endParaRPr>
          </a:p>
        </p:txBody>
      </p:sp>
      <p:pic>
        <p:nvPicPr>
          <p:cNvPr id="57" name="Google Shape;57;p8"/>
          <p:cNvPicPr preferRelativeResize="0"/>
          <p:nvPr/>
        </p:nvPicPr>
        <p:blipFill>
          <a:blip r:embed="rId3">
            <a:alphaModFix/>
          </a:blip>
          <a:stretch>
            <a:fillRect/>
          </a:stretch>
        </p:blipFill>
        <p:spPr>
          <a:xfrm>
            <a:off x="4396000" y="655800"/>
            <a:ext cx="4710050" cy="39604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4" name="Shape 424"/>
        <p:cNvGrpSpPr/>
        <p:nvPr/>
      </p:nvGrpSpPr>
      <p:grpSpPr>
        <a:xfrm>
          <a:off x="0" y="0"/>
          <a:ext cx="0" cy="0"/>
          <a:chOff x="0" y="0"/>
          <a:chExt cx="0" cy="0"/>
        </a:xfrm>
      </p:grpSpPr>
      <p:sp>
        <p:nvSpPr>
          <p:cNvPr id="425" name="Google Shape;425;p53"/>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VPNs : why? when?</a:t>
            </a:r>
            <a:endParaRPr/>
          </a:p>
        </p:txBody>
      </p:sp>
      <p:sp>
        <p:nvSpPr>
          <p:cNvPr id="426" name="Google Shape;426;p53"/>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lang="en" sz="1600"/>
              <a:t>Virtual</a:t>
            </a:r>
            <a:r>
              <a:rPr lang="en" sz="1600"/>
              <a:t> private </a:t>
            </a:r>
            <a:r>
              <a:rPr lang="en" sz="1600"/>
              <a:t>networks</a:t>
            </a:r>
            <a:r>
              <a:rPr lang="en" sz="1600"/>
              <a:t>  </a:t>
            </a:r>
            <a:endParaRPr sz="1600"/>
          </a:p>
          <a:p>
            <a:pPr indent="-330200" lvl="0" marL="457200" rtl="0" algn="l">
              <a:spcBef>
                <a:spcPts val="0"/>
              </a:spcBef>
              <a:spcAft>
                <a:spcPts val="0"/>
              </a:spcAft>
              <a:buSzPts val="1600"/>
              <a:buChar char="●"/>
            </a:pPr>
            <a:r>
              <a:rPr lang="en" sz="1600"/>
              <a:t>requires engineering prep</a:t>
            </a:r>
            <a:endParaRPr sz="1600"/>
          </a:p>
          <a:p>
            <a:pPr indent="-330200" lvl="0" marL="457200" rtl="0" algn="l">
              <a:spcBef>
                <a:spcPts val="0"/>
              </a:spcBef>
              <a:spcAft>
                <a:spcPts val="0"/>
              </a:spcAft>
              <a:buSzPts val="1600"/>
              <a:buChar char="●"/>
            </a:pPr>
            <a:r>
              <a:rPr lang="en"/>
              <a:t>does not protect you from the  ends</a:t>
            </a:r>
            <a:endParaRPr/>
          </a:p>
          <a:p>
            <a:pPr indent="-330200" lvl="1" marL="914400" rtl="0" algn="l">
              <a:spcBef>
                <a:spcPts val="0"/>
              </a:spcBef>
              <a:spcAft>
                <a:spcPts val="0"/>
              </a:spcAft>
              <a:buSzPts val="1600"/>
              <a:buChar char="○"/>
            </a:pPr>
            <a:r>
              <a:rPr lang="en"/>
              <a:t>problem is at the destination </a:t>
            </a:r>
            <a:endParaRPr/>
          </a:p>
          <a:p>
            <a:pPr indent="-304800" lvl="1" marL="914400" rtl="0" algn="l">
              <a:spcBef>
                <a:spcPts val="0"/>
              </a:spcBef>
              <a:spcAft>
                <a:spcPts val="0"/>
              </a:spcAft>
              <a:buSzPts val="1200"/>
              <a:buChar char="○"/>
            </a:pPr>
            <a:r>
              <a:rPr lang="en">
                <a:solidFill>
                  <a:schemeClr val="dk1"/>
                </a:solidFill>
              </a:rPr>
              <a:t>protects network transport</a:t>
            </a:r>
            <a:endParaRPr sz="1200"/>
          </a:p>
        </p:txBody>
      </p:sp>
      <p:pic>
        <p:nvPicPr>
          <p:cNvPr id="427" name="Google Shape;427;p53"/>
          <p:cNvPicPr preferRelativeResize="0"/>
          <p:nvPr/>
        </p:nvPicPr>
        <p:blipFill rotWithShape="1">
          <a:blip r:embed="rId3">
            <a:alphaModFix/>
          </a:blip>
          <a:srcRect b="64217" l="0" r="16957" t="0"/>
          <a:stretch/>
        </p:blipFill>
        <p:spPr>
          <a:xfrm>
            <a:off x="5426200" y="1736300"/>
            <a:ext cx="3717800" cy="347005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1" name="Shape 431"/>
        <p:cNvGrpSpPr/>
        <p:nvPr/>
      </p:nvGrpSpPr>
      <p:grpSpPr>
        <a:xfrm>
          <a:off x="0" y="0"/>
          <a:ext cx="0" cy="0"/>
          <a:chOff x="0" y="0"/>
          <a:chExt cx="0" cy="0"/>
        </a:xfrm>
      </p:grpSpPr>
      <p:pic>
        <p:nvPicPr>
          <p:cNvPr id="432" name="Google Shape;432;p54"/>
          <p:cNvPicPr preferRelativeResize="0"/>
          <p:nvPr/>
        </p:nvPicPr>
        <p:blipFill rotWithShape="1">
          <a:blip r:embed="rId3">
            <a:alphaModFix/>
          </a:blip>
          <a:srcRect b="43858" l="0" r="0" t="0"/>
          <a:stretch/>
        </p:blipFill>
        <p:spPr>
          <a:xfrm>
            <a:off x="1845675" y="622900"/>
            <a:ext cx="3616851" cy="4398474"/>
          </a:xfrm>
          <a:prstGeom prst="rect">
            <a:avLst/>
          </a:prstGeom>
          <a:noFill/>
          <a:ln>
            <a:noFill/>
          </a:ln>
        </p:spPr>
      </p:pic>
      <p:pic>
        <p:nvPicPr>
          <p:cNvPr id="433" name="Google Shape;433;p54"/>
          <p:cNvPicPr preferRelativeResize="0"/>
          <p:nvPr/>
        </p:nvPicPr>
        <p:blipFill rotWithShape="1">
          <a:blip r:embed="rId4">
            <a:alphaModFix/>
          </a:blip>
          <a:srcRect b="37690" l="0" r="0" t="0"/>
          <a:stretch/>
        </p:blipFill>
        <p:spPr>
          <a:xfrm>
            <a:off x="5616650" y="691775"/>
            <a:ext cx="3258901" cy="4398474"/>
          </a:xfrm>
          <a:prstGeom prst="rect">
            <a:avLst/>
          </a:prstGeom>
          <a:noFill/>
          <a:ln>
            <a:noFill/>
          </a:ln>
        </p:spPr>
      </p:pic>
      <p:sp>
        <p:nvSpPr>
          <p:cNvPr id="434" name="Google Shape;434;p54"/>
          <p:cNvSpPr/>
          <p:nvPr/>
        </p:nvSpPr>
        <p:spPr>
          <a:xfrm>
            <a:off x="3228713" y="4198225"/>
            <a:ext cx="2233800" cy="2667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435" name="Google Shape;435;p54"/>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network</a:t>
            </a:r>
            <a:r>
              <a:rPr lang="en"/>
              <a:t> hijack in progress - </a:t>
            </a:r>
            <a:r>
              <a:rPr lang="en"/>
              <a:t>receipts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55"/>
          <p:cNvSpPr txBox="1"/>
          <p:nvPr>
            <p:ph type="title"/>
          </p:nvPr>
        </p:nvSpPr>
        <p:spPr>
          <a:xfrm>
            <a:off x="53200" y="200600"/>
            <a:ext cx="79794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Incident Simulation</a:t>
            </a:r>
            <a:endParaRPr/>
          </a:p>
        </p:txBody>
      </p:sp>
      <p:pic>
        <p:nvPicPr>
          <p:cNvPr id="441" name="Google Shape;441;p55" title="PXL_20250417_151051561.jpg"/>
          <p:cNvPicPr preferRelativeResize="0"/>
          <p:nvPr/>
        </p:nvPicPr>
        <p:blipFill rotWithShape="1">
          <a:blip r:embed="rId3">
            <a:alphaModFix/>
          </a:blip>
          <a:srcRect b="0" l="22508" r="12514" t="0"/>
          <a:stretch/>
        </p:blipFill>
        <p:spPr>
          <a:xfrm>
            <a:off x="4754475" y="141300"/>
            <a:ext cx="4389524" cy="5066100"/>
          </a:xfrm>
          <a:prstGeom prst="rect">
            <a:avLst/>
          </a:prstGeom>
          <a:noFill/>
          <a:ln>
            <a:noFill/>
          </a:ln>
        </p:spPr>
      </p:pic>
      <p:sp>
        <p:nvSpPr>
          <p:cNvPr id="442" name="Google Shape;442;p55"/>
          <p:cNvSpPr txBox="1"/>
          <p:nvPr>
            <p:ph idx="1" type="body"/>
          </p:nvPr>
        </p:nvSpPr>
        <p:spPr>
          <a:xfrm>
            <a:off x="0" y="887075"/>
            <a:ext cx="4696200" cy="33201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lang="en" sz="1600"/>
              <a:t>As a fun game</a:t>
            </a:r>
            <a:r>
              <a:rPr lang="en" sz="1600"/>
              <a:t>  </a:t>
            </a:r>
            <a:endParaRPr sz="1600"/>
          </a:p>
          <a:p>
            <a:pPr indent="-330200" lvl="0" marL="457200" rtl="0" algn="l">
              <a:spcBef>
                <a:spcPts val="0"/>
              </a:spcBef>
              <a:spcAft>
                <a:spcPts val="0"/>
              </a:spcAft>
              <a:buSzPts val="1600"/>
              <a:buChar char="●"/>
            </a:pPr>
            <a:r>
              <a:rPr lang="en" sz="1600"/>
              <a:t>Prepare staff</a:t>
            </a:r>
            <a:endParaRPr sz="1600"/>
          </a:p>
          <a:p>
            <a:pPr indent="-330200" lvl="1" marL="914400" rtl="0" algn="l">
              <a:spcBef>
                <a:spcPts val="0"/>
              </a:spcBef>
              <a:spcAft>
                <a:spcPts val="0"/>
              </a:spcAft>
              <a:buSzPts val="1600"/>
              <a:buChar char="○"/>
            </a:pPr>
            <a:r>
              <a:rPr lang="en" sz="1600"/>
              <a:t>Vocabulary</a:t>
            </a:r>
            <a:endParaRPr sz="1600"/>
          </a:p>
          <a:p>
            <a:pPr indent="-330200" lvl="1" marL="914400" rtl="0" algn="l">
              <a:spcBef>
                <a:spcPts val="0"/>
              </a:spcBef>
              <a:spcAft>
                <a:spcPts val="0"/>
              </a:spcAft>
              <a:buSzPts val="1600"/>
              <a:buChar char="○"/>
            </a:pPr>
            <a:r>
              <a:rPr lang="en" sz="1600"/>
              <a:t>Appropriate response</a:t>
            </a:r>
            <a:endParaRPr sz="1600"/>
          </a:p>
          <a:p>
            <a:pPr indent="-342900" lvl="0" marL="457200" rtl="0" algn="l">
              <a:spcBef>
                <a:spcPts val="0"/>
              </a:spcBef>
              <a:spcAft>
                <a:spcPts val="0"/>
              </a:spcAft>
              <a:buSzPts val="1800"/>
              <a:buChar char="●"/>
            </a:pPr>
            <a:r>
              <a:rPr lang="en"/>
              <a:t>Ask about our booster</a:t>
            </a:r>
            <a:endParaRPr/>
          </a:p>
          <a:p>
            <a:pPr indent="-317500" lvl="0" marL="457200" rtl="0" algn="l">
              <a:spcBef>
                <a:spcPts val="0"/>
              </a:spcBef>
              <a:spcAft>
                <a:spcPts val="0"/>
              </a:spcAft>
              <a:buSzPts val="1400"/>
              <a:buChar char="●"/>
            </a:pPr>
            <a:r>
              <a:rPr lang="en"/>
              <a:t>Fork and play </a:t>
            </a:r>
            <a:endParaRPr/>
          </a:p>
          <a:p>
            <a:pPr indent="0" lvl="0" marL="0" rtl="0" algn="l">
              <a:spcBef>
                <a:spcPts val="1600"/>
              </a:spcBef>
              <a:spcAft>
                <a:spcPts val="1600"/>
              </a:spcAft>
              <a:buNone/>
            </a:pPr>
            <a:r>
              <a:rPr lang="en" sz="1200" u="sng">
                <a:solidFill>
                  <a:schemeClr val="hlink"/>
                </a:solidFill>
                <a:hlinkClick r:id="rId4"/>
              </a:rPr>
              <a:t>https://ngoisac.github.io/play.backdoorsandbreaches.com/</a:t>
            </a:r>
            <a:endParaRPr sz="1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6"/>
          <p:cNvSpPr txBox="1"/>
          <p:nvPr>
            <p:ph type="title"/>
          </p:nvPr>
        </p:nvSpPr>
        <p:spPr>
          <a:xfrm>
            <a:off x="505300" y="141300"/>
            <a:ext cx="79794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Incident Planning</a:t>
            </a:r>
            <a:endParaRPr/>
          </a:p>
        </p:txBody>
      </p:sp>
      <p:sp>
        <p:nvSpPr>
          <p:cNvPr id="448" name="Google Shape;448;p56"/>
          <p:cNvSpPr txBox="1"/>
          <p:nvPr>
            <p:ph idx="1" type="body"/>
          </p:nvPr>
        </p:nvSpPr>
        <p:spPr>
          <a:xfrm>
            <a:off x="1657825" y="911700"/>
            <a:ext cx="4696200" cy="33201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lang="en" sz="1600"/>
              <a:t>Detection/Containment Procedures</a:t>
            </a:r>
            <a:endParaRPr sz="1600"/>
          </a:p>
          <a:p>
            <a:pPr indent="-330200" lvl="0" marL="457200" rtl="0" algn="l">
              <a:spcBef>
                <a:spcPts val="0"/>
              </a:spcBef>
              <a:spcAft>
                <a:spcPts val="0"/>
              </a:spcAft>
              <a:buSzPts val="1600"/>
              <a:buChar char="●"/>
            </a:pPr>
            <a:r>
              <a:rPr lang="en" sz="1600"/>
              <a:t>Prepare Staff</a:t>
            </a:r>
            <a:endParaRPr sz="1600"/>
          </a:p>
          <a:p>
            <a:pPr indent="-330200" lvl="1" marL="914400" rtl="0" algn="l">
              <a:spcBef>
                <a:spcPts val="0"/>
              </a:spcBef>
              <a:spcAft>
                <a:spcPts val="0"/>
              </a:spcAft>
              <a:buSzPts val="1600"/>
              <a:buChar char="○"/>
            </a:pPr>
            <a:r>
              <a:rPr lang="en" sz="1600"/>
              <a:t>Identify Team, Responsibilities</a:t>
            </a:r>
            <a:endParaRPr sz="1600"/>
          </a:p>
          <a:p>
            <a:pPr indent="-330200" lvl="1" marL="914400" rtl="0" algn="l">
              <a:spcBef>
                <a:spcPts val="0"/>
              </a:spcBef>
              <a:spcAft>
                <a:spcPts val="0"/>
              </a:spcAft>
              <a:buSzPts val="1600"/>
              <a:buChar char="○"/>
            </a:pPr>
            <a:r>
              <a:rPr lang="en" sz="1600"/>
              <a:t>Comms Back Channels</a:t>
            </a:r>
            <a:endParaRPr sz="1600"/>
          </a:p>
          <a:p>
            <a:pPr indent="-330200" lvl="1" marL="914400" rtl="0" algn="l">
              <a:spcBef>
                <a:spcPts val="0"/>
              </a:spcBef>
              <a:spcAft>
                <a:spcPts val="0"/>
              </a:spcAft>
              <a:buSzPts val="1600"/>
              <a:buChar char="○"/>
            </a:pPr>
            <a:r>
              <a:rPr lang="en" sz="1600"/>
              <a:t>Appropriate Response</a:t>
            </a:r>
            <a:endParaRPr sz="1600"/>
          </a:p>
          <a:p>
            <a:pPr indent="-330200" lvl="0" marL="457200" rtl="0" algn="l">
              <a:spcBef>
                <a:spcPts val="0"/>
              </a:spcBef>
              <a:spcAft>
                <a:spcPts val="0"/>
              </a:spcAft>
              <a:buSzPts val="1600"/>
              <a:buChar char="●"/>
            </a:pPr>
            <a:r>
              <a:rPr lang="en" sz="1600"/>
              <a:t>Recovery</a:t>
            </a:r>
            <a:endParaRPr sz="1600"/>
          </a:p>
          <a:p>
            <a:pPr indent="-330200" lvl="1" marL="914400" rtl="0" algn="l">
              <a:spcBef>
                <a:spcPts val="0"/>
              </a:spcBef>
              <a:spcAft>
                <a:spcPts val="0"/>
              </a:spcAft>
              <a:buSzPts val="1600"/>
              <a:buChar char="○"/>
            </a:pPr>
            <a:r>
              <a:rPr lang="en" sz="1600"/>
              <a:t>From Cold Storage</a:t>
            </a:r>
            <a:endParaRPr sz="1600"/>
          </a:p>
          <a:p>
            <a:pPr indent="-330200" lvl="1" marL="914400" rtl="0" algn="l">
              <a:spcBef>
                <a:spcPts val="0"/>
              </a:spcBef>
              <a:spcAft>
                <a:spcPts val="0"/>
              </a:spcAft>
              <a:buSzPts val="1600"/>
              <a:buChar char="○"/>
            </a:pPr>
            <a:r>
              <a:rPr lang="en" sz="1600"/>
              <a:t>Online</a:t>
            </a:r>
            <a:endParaRPr sz="1600"/>
          </a:p>
          <a:p>
            <a:pPr indent="0" lvl="0" marL="457200" rtl="0" algn="l">
              <a:spcBef>
                <a:spcPts val="1600"/>
              </a:spcBef>
              <a:spcAft>
                <a:spcPts val="0"/>
              </a:spcAft>
              <a:buNone/>
            </a:pPr>
            <a:r>
              <a:t/>
            </a:r>
            <a:endParaRPr sz="1600"/>
          </a:p>
          <a:p>
            <a:pPr indent="-342900" lvl="0" marL="457200" rtl="0" algn="l">
              <a:spcBef>
                <a:spcPts val="1600"/>
              </a:spcBef>
              <a:spcAft>
                <a:spcPts val="0"/>
              </a:spcAft>
              <a:buSzPts val="1800"/>
              <a:buChar char="●"/>
            </a:pPr>
            <a:r>
              <a:rPr lang="en"/>
              <a:t>Ask About Our Template</a:t>
            </a:r>
            <a:r>
              <a:rPr lang="en"/>
              <a:t>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sz="1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7"/>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an Attack</a:t>
            </a:r>
            <a:endParaRPr/>
          </a:p>
        </p:txBody>
      </p:sp>
      <p:sp>
        <p:nvSpPr>
          <p:cNvPr id="454" name="Google Shape;454;p57"/>
          <p:cNvSpPr txBox="1"/>
          <p:nvPr>
            <p:ph idx="1" type="body"/>
          </p:nvPr>
        </p:nvSpPr>
        <p:spPr>
          <a:xfrm>
            <a:off x="707725" y="887075"/>
            <a:ext cx="8045400" cy="384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Communicate</a:t>
            </a:r>
            <a:endParaRPr sz="1800"/>
          </a:p>
          <a:p>
            <a:pPr indent="-342900" lvl="1" marL="914400" rtl="0" algn="l">
              <a:spcBef>
                <a:spcPts val="0"/>
              </a:spcBef>
              <a:spcAft>
                <a:spcPts val="0"/>
              </a:spcAft>
              <a:buSzPts val="1800"/>
              <a:buChar char="○"/>
            </a:pPr>
            <a:r>
              <a:rPr lang="en" sz="1800"/>
              <a:t>Lawyer</a:t>
            </a:r>
            <a:endParaRPr sz="1800"/>
          </a:p>
          <a:p>
            <a:pPr indent="-342900" lvl="0" marL="457200" rtl="0" algn="l">
              <a:spcBef>
                <a:spcPts val="0"/>
              </a:spcBef>
              <a:spcAft>
                <a:spcPts val="0"/>
              </a:spcAft>
              <a:buSzPts val="1800"/>
              <a:buChar char="●"/>
            </a:pPr>
            <a:r>
              <a:rPr lang="en" sz="1800"/>
              <a:t>Reporting requirements</a:t>
            </a:r>
            <a:endParaRPr sz="1800"/>
          </a:p>
          <a:p>
            <a:pPr indent="-342900" lvl="1" marL="914400" rtl="0" algn="l">
              <a:spcBef>
                <a:spcPts val="0"/>
              </a:spcBef>
              <a:spcAft>
                <a:spcPts val="0"/>
              </a:spcAft>
              <a:buSzPts val="1800"/>
              <a:buChar char="○"/>
            </a:pPr>
            <a:r>
              <a:rPr lang="en" sz="1800" u="sng">
                <a:solidFill>
                  <a:schemeClr val="hlink"/>
                </a:solidFill>
                <a:hlinkClick r:id="rId3"/>
              </a:rPr>
              <a:t>State</a:t>
            </a:r>
            <a:endParaRPr sz="1800"/>
          </a:p>
          <a:p>
            <a:pPr indent="-342900" lvl="1" marL="914400" rtl="0" algn="l">
              <a:spcBef>
                <a:spcPts val="0"/>
              </a:spcBef>
              <a:spcAft>
                <a:spcPts val="0"/>
              </a:spcAft>
              <a:buSzPts val="1800"/>
              <a:buChar char="○"/>
            </a:pPr>
            <a:r>
              <a:rPr lang="en" sz="1800"/>
              <a:t>GDPR,HIPAA</a:t>
            </a:r>
            <a:endParaRPr sz="1800"/>
          </a:p>
          <a:p>
            <a:pPr indent="-342900" lvl="1" marL="914400" rtl="0" algn="l">
              <a:spcBef>
                <a:spcPts val="0"/>
              </a:spcBef>
              <a:spcAft>
                <a:spcPts val="0"/>
              </a:spcAft>
              <a:buSzPts val="1800"/>
              <a:buChar char="○"/>
            </a:pPr>
            <a:r>
              <a:rPr lang="en" sz="1800"/>
              <a:t>CIRCA</a:t>
            </a:r>
            <a:endParaRPr sz="1800"/>
          </a:p>
          <a:p>
            <a:pPr indent="-342900" lvl="0" marL="457200" rtl="0" algn="l">
              <a:spcBef>
                <a:spcPts val="0"/>
              </a:spcBef>
              <a:spcAft>
                <a:spcPts val="0"/>
              </a:spcAft>
              <a:buSzPts val="1800"/>
              <a:buChar char="●"/>
            </a:pPr>
            <a:r>
              <a:rPr lang="en" sz="1800"/>
              <a:t>Who?</a:t>
            </a:r>
            <a:endParaRPr sz="1800"/>
          </a:p>
          <a:p>
            <a:pPr indent="-342900" lvl="1" marL="914400" rtl="0" algn="l">
              <a:spcBef>
                <a:spcPts val="0"/>
              </a:spcBef>
              <a:spcAft>
                <a:spcPts val="0"/>
              </a:spcAft>
              <a:buSzPts val="1800"/>
              <a:buChar char="○"/>
            </a:pPr>
            <a:r>
              <a:rPr lang="en" sz="1800"/>
              <a:t>Upstream</a:t>
            </a:r>
            <a:endParaRPr sz="1800"/>
          </a:p>
          <a:p>
            <a:pPr indent="-342900" lvl="1" marL="914400" rtl="0" algn="l">
              <a:spcBef>
                <a:spcPts val="0"/>
              </a:spcBef>
              <a:spcAft>
                <a:spcPts val="0"/>
              </a:spcAft>
              <a:buSzPts val="1800"/>
              <a:buChar char="○"/>
            </a:pPr>
            <a:r>
              <a:rPr lang="en" sz="1800"/>
              <a:t>Downstream</a:t>
            </a:r>
            <a:endParaRPr sz="1800"/>
          </a:p>
          <a:p>
            <a:pPr indent="-342900" lvl="1" marL="914400" rtl="0" algn="l">
              <a:spcBef>
                <a:spcPts val="0"/>
              </a:spcBef>
              <a:spcAft>
                <a:spcPts val="0"/>
              </a:spcAft>
              <a:buSzPts val="1800"/>
              <a:buChar char="○"/>
            </a:pPr>
            <a:r>
              <a:rPr lang="en" sz="1800"/>
              <a:t>NGO-ISAC</a:t>
            </a:r>
            <a:endParaRPr sz="1800"/>
          </a:p>
          <a:p>
            <a:pPr indent="-342900" lvl="1" marL="914400" rtl="0" algn="l">
              <a:spcBef>
                <a:spcPts val="0"/>
              </a:spcBef>
              <a:spcAft>
                <a:spcPts val="0"/>
              </a:spcAft>
              <a:buSzPts val="1800"/>
              <a:buChar char="○"/>
            </a:pPr>
            <a:r>
              <a:rPr lang="en" sz="1800"/>
              <a:t>IR response company</a:t>
            </a:r>
            <a:endParaRPr sz="1800"/>
          </a:p>
          <a:p>
            <a:pPr indent="0" lvl="0" marL="457200" rtl="0" algn="l">
              <a:spcBef>
                <a:spcPts val="1600"/>
              </a:spcBef>
              <a:spcAft>
                <a:spcPts val="1600"/>
              </a:spcAft>
              <a:buNone/>
            </a:pPr>
            <a:r>
              <a:t/>
            </a:r>
            <a:endParaRPr sz="1800"/>
          </a:p>
        </p:txBody>
      </p:sp>
      <p:pic>
        <p:nvPicPr>
          <p:cNvPr descr="https://cdn.printerval.com/unsafe/960x960/asset/111049560a1d1c1a0d1a1a141d56161d0c571115191f1d564b4c48414f4c4f4e4a4c564b4b4a49571e14190c544f4d480054484f4d541e5508191c544f4d480049484848541e401e401e405612081f" id="455" name="Google Shape;455;p57"/>
          <p:cNvPicPr preferRelativeResize="0"/>
          <p:nvPr/>
        </p:nvPicPr>
        <p:blipFill rotWithShape="1">
          <a:blip r:embed="rId4">
            <a:alphaModFix/>
          </a:blip>
          <a:srcRect b="31107" l="0" r="14915" t="12630"/>
          <a:stretch/>
        </p:blipFill>
        <p:spPr>
          <a:xfrm>
            <a:off x="4460048" y="1082700"/>
            <a:ext cx="4683952" cy="4129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sp>
        <p:nvSpPr>
          <p:cNvPr id="460" name="Google Shape;460;p58"/>
          <p:cNvSpPr txBox="1"/>
          <p:nvPr>
            <p:ph type="title"/>
          </p:nvPr>
        </p:nvSpPr>
        <p:spPr>
          <a:xfrm>
            <a:off x="505300" y="141300"/>
            <a:ext cx="7979400" cy="5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Breach Reporting</a:t>
            </a:r>
            <a:endParaRPr/>
          </a:p>
        </p:txBody>
      </p:sp>
      <p:sp>
        <p:nvSpPr>
          <p:cNvPr id="461" name="Google Shape;461;p58"/>
          <p:cNvSpPr txBox="1"/>
          <p:nvPr>
            <p:ph idx="1" type="body"/>
          </p:nvPr>
        </p:nvSpPr>
        <p:spPr>
          <a:xfrm>
            <a:off x="455100" y="786525"/>
            <a:ext cx="4696200" cy="3320100"/>
          </a:xfrm>
          <a:prstGeom prst="rect">
            <a:avLst/>
          </a:prstGeom>
        </p:spPr>
        <p:txBody>
          <a:bodyPr anchorCtr="0" anchor="t" bIns="91425" lIns="91425" spcFirstLastPara="1" rIns="91425" wrap="square" tIns="91425">
            <a:noAutofit/>
          </a:bodyPr>
          <a:lstStyle/>
          <a:p>
            <a:pPr indent="-330200" lvl="0" marL="457200" rtl="0" algn="l">
              <a:spcBef>
                <a:spcPts val="1000"/>
              </a:spcBef>
              <a:spcAft>
                <a:spcPts val="0"/>
              </a:spcAft>
              <a:buSzPts val="1600"/>
              <a:buChar char="●"/>
            </a:pPr>
            <a:r>
              <a:rPr lang="en" sz="1600"/>
              <a:t>Timeline Recording </a:t>
            </a:r>
            <a:endParaRPr sz="1600"/>
          </a:p>
          <a:p>
            <a:pPr indent="-330200" lvl="1" marL="914400" rtl="0" algn="l">
              <a:spcBef>
                <a:spcPts val="0"/>
              </a:spcBef>
              <a:spcAft>
                <a:spcPts val="0"/>
              </a:spcAft>
              <a:buSzPts val="1600"/>
              <a:buChar char="○"/>
            </a:pPr>
            <a:r>
              <a:rPr lang="en" sz="1600"/>
              <a:t>Record The Time Zones</a:t>
            </a:r>
            <a:endParaRPr sz="1600"/>
          </a:p>
          <a:p>
            <a:pPr indent="-330200" lvl="1" marL="914400" rtl="0" algn="l">
              <a:spcBef>
                <a:spcPts val="0"/>
              </a:spcBef>
              <a:spcAft>
                <a:spcPts val="0"/>
              </a:spcAft>
              <a:buSzPts val="1600"/>
              <a:buChar char="○"/>
            </a:pPr>
            <a:r>
              <a:rPr lang="en" sz="1600"/>
              <a:t>Iso8601 Times Yyyy</a:t>
            </a:r>
            <a:r>
              <a:rPr lang="en" sz="1600"/>
              <a:t>-</a:t>
            </a:r>
            <a:r>
              <a:rPr lang="en" sz="1600"/>
              <a:t>Mm</a:t>
            </a:r>
            <a:r>
              <a:rPr lang="en" sz="1600"/>
              <a:t>-</a:t>
            </a:r>
            <a:r>
              <a:rPr lang="en" sz="1600"/>
              <a:t>Dd</a:t>
            </a:r>
            <a:endParaRPr sz="1600"/>
          </a:p>
          <a:p>
            <a:pPr indent="-330200" lvl="0" marL="457200" rtl="0" algn="l">
              <a:spcBef>
                <a:spcPts val="0"/>
              </a:spcBef>
              <a:spcAft>
                <a:spcPts val="0"/>
              </a:spcAft>
              <a:buSzPts val="1600"/>
              <a:buChar char="●"/>
            </a:pPr>
            <a:r>
              <a:rPr lang="en" sz="1600"/>
              <a:t>Forensics Goals</a:t>
            </a:r>
            <a:endParaRPr sz="1600"/>
          </a:p>
          <a:p>
            <a:pPr indent="-330200" lvl="1" marL="914400" rtl="0" algn="l">
              <a:spcBef>
                <a:spcPts val="0"/>
              </a:spcBef>
              <a:spcAft>
                <a:spcPts val="0"/>
              </a:spcAft>
              <a:buSzPts val="1600"/>
              <a:buChar char="○"/>
            </a:pPr>
            <a:r>
              <a:rPr lang="en" sz="1600"/>
              <a:t>Chain Of Custody</a:t>
            </a:r>
            <a:endParaRPr sz="1600"/>
          </a:p>
          <a:p>
            <a:pPr indent="-330200" lvl="1" marL="914400" rtl="0" algn="l">
              <a:spcBef>
                <a:spcPts val="0"/>
              </a:spcBef>
              <a:spcAft>
                <a:spcPts val="0"/>
              </a:spcAft>
              <a:buSzPts val="1600"/>
              <a:buChar char="○"/>
            </a:pPr>
            <a:r>
              <a:rPr lang="en" sz="1600"/>
              <a:t>Collateral Collection</a:t>
            </a:r>
            <a:endParaRPr sz="1600"/>
          </a:p>
          <a:p>
            <a:pPr indent="-330200" lvl="1" marL="914400" rtl="0" algn="l">
              <a:spcBef>
                <a:spcPts val="0"/>
              </a:spcBef>
              <a:spcAft>
                <a:spcPts val="0"/>
              </a:spcAft>
              <a:buSzPts val="1600"/>
              <a:buChar char="○"/>
            </a:pPr>
            <a:r>
              <a:rPr lang="en" sz="1600"/>
              <a:t>Attribution </a:t>
            </a:r>
            <a:r>
              <a:rPr lang="en" sz="1600"/>
              <a:t>**</a:t>
            </a:r>
            <a:endParaRPr sz="1600"/>
          </a:p>
          <a:p>
            <a:pPr indent="0" lvl="0" marL="0" rtl="0" algn="l">
              <a:spcBef>
                <a:spcPts val="1600"/>
              </a:spcBef>
              <a:spcAft>
                <a:spcPts val="1600"/>
              </a:spcAft>
              <a:buNone/>
            </a:pPr>
            <a:r>
              <a:t/>
            </a:r>
            <a:endParaRPr sz="12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9"/>
          <p:cNvSpPr txBox="1"/>
          <p:nvPr>
            <p:ph type="title"/>
          </p:nvPr>
        </p:nvSpPr>
        <p:spPr>
          <a:xfrm>
            <a:off x="515200" y="18095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Security Modes</a:t>
            </a:r>
            <a:endParaRPr/>
          </a:p>
        </p:txBody>
      </p:sp>
      <p:sp>
        <p:nvSpPr>
          <p:cNvPr id="467" name="Google Shape;467;p59"/>
          <p:cNvSpPr txBox="1"/>
          <p:nvPr/>
        </p:nvSpPr>
        <p:spPr>
          <a:xfrm>
            <a:off x="293275" y="964625"/>
            <a:ext cx="1994400" cy="3117000"/>
          </a:xfrm>
          <a:prstGeom prst="rect">
            <a:avLst/>
          </a:prstGeom>
          <a:solidFill>
            <a:srgbClr val="F9CB9C"/>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600">
                <a:solidFill>
                  <a:srgbClr val="22556F"/>
                </a:solidFill>
                <a:latin typeface="Lato"/>
                <a:ea typeface="Lato"/>
                <a:cs typeface="Lato"/>
                <a:sym typeface="Lato"/>
              </a:rPr>
              <a:t>Mitigate</a:t>
            </a:r>
            <a:endParaRPr sz="1600">
              <a:solidFill>
                <a:srgbClr val="22556F"/>
              </a:solidFill>
              <a:latin typeface="Lato"/>
              <a:ea typeface="Lato"/>
              <a:cs typeface="Lato"/>
              <a:sym typeface="Lato"/>
            </a:endParaRPr>
          </a:p>
          <a:p>
            <a:pPr indent="0" lvl="0" marL="0" rtl="0" algn="l">
              <a:lnSpc>
                <a:spcPct val="125000"/>
              </a:lnSpc>
              <a:spcBef>
                <a:spcPts val="1600"/>
              </a:spcBef>
              <a:spcAft>
                <a:spcPts val="1600"/>
              </a:spcAft>
              <a:buNone/>
            </a:pPr>
            <a:r>
              <a:rPr lang="en" sz="1600">
                <a:solidFill>
                  <a:srgbClr val="22556F"/>
                </a:solidFill>
                <a:latin typeface="Lato"/>
                <a:ea typeface="Lato"/>
                <a:cs typeface="Lato"/>
                <a:sym typeface="Lato"/>
              </a:rPr>
              <a:t>“Avoid the problem.”</a:t>
            </a:r>
            <a:endParaRPr sz="1600">
              <a:solidFill>
                <a:srgbClr val="22556F"/>
              </a:solidFill>
              <a:latin typeface="Lato"/>
              <a:ea typeface="Lato"/>
              <a:cs typeface="Lato"/>
              <a:sym typeface="Lato"/>
            </a:endParaRPr>
          </a:p>
        </p:txBody>
      </p:sp>
      <p:sp>
        <p:nvSpPr>
          <p:cNvPr id="468" name="Google Shape;468;p59"/>
          <p:cNvSpPr txBox="1"/>
          <p:nvPr/>
        </p:nvSpPr>
        <p:spPr>
          <a:xfrm>
            <a:off x="6695650" y="950350"/>
            <a:ext cx="1994400" cy="3117000"/>
          </a:xfrm>
          <a:prstGeom prst="rect">
            <a:avLst/>
          </a:prstGeom>
          <a:solidFill>
            <a:srgbClr val="D5A6BD"/>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600">
                <a:solidFill>
                  <a:srgbClr val="22556F"/>
                </a:solidFill>
                <a:latin typeface="Lato"/>
                <a:ea typeface="Lato"/>
                <a:cs typeface="Lato"/>
                <a:sym typeface="Lato"/>
              </a:rPr>
              <a:t>Learn</a:t>
            </a:r>
            <a:endParaRPr sz="1600">
              <a:solidFill>
                <a:srgbClr val="22556F"/>
              </a:solidFill>
              <a:latin typeface="Lato"/>
              <a:ea typeface="Lato"/>
              <a:cs typeface="Lato"/>
              <a:sym typeface="Lato"/>
            </a:endParaRPr>
          </a:p>
          <a:p>
            <a:pPr indent="0" lvl="0" marL="0" rtl="0" algn="l">
              <a:lnSpc>
                <a:spcPct val="125000"/>
              </a:lnSpc>
              <a:spcBef>
                <a:spcPts val="1600"/>
              </a:spcBef>
              <a:spcAft>
                <a:spcPts val="1600"/>
              </a:spcAft>
              <a:buNone/>
            </a:pPr>
            <a:r>
              <a:rPr lang="en" sz="1600">
                <a:solidFill>
                  <a:srgbClr val="22556F"/>
                </a:solidFill>
                <a:latin typeface="Lato"/>
                <a:ea typeface="Lato"/>
                <a:cs typeface="Lato"/>
                <a:sym typeface="Lato"/>
              </a:rPr>
              <a:t>“Communicate and share”</a:t>
            </a:r>
            <a:endParaRPr sz="1600">
              <a:solidFill>
                <a:srgbClr val="22556F"/>
              </a:solidFill>
              <a:latin typeface="Lato"/>
              <a:ea typeface="Lato"/>
              <a:cs typeface="Lato"/>
              <a:sym typeface="Lato"/>
            </a:endParaRPr>
          </a:p>
        </p:txBody>
      </p:sp>
      <p:sp>
        <p:nvSpPr>
          <p:cNvPr id="469" name="Google Shape;469;p59"/>
          <p:cNvSpPr txBox="1"/>
          <p:nvPr/>
        </p:nvSpPr>
        <p:spPr>
          <a:xfrm>
            <a:off x="2427400" y="964625"/>
            <a:ext cx="1994400" cy="31170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600">
                <a:solidFill>
                  <a:srgbClr val="22556F"/>
                </a:solidFill>
                <a:latin typeface="Lato"/>
                <a:ea typeface="Lato"/>
                <a:cs typeface="Lato"/>
                <a:sym typeface="Lato"/>
              </a:rPr>
              <a:t>Monitor</a:t>
            </a:r>
            <a:endParaRPr sz="1600">
              <a:solidFill>
                <a:srgbClr val="22556F"/>
              </a:solidFill>
              <a:latin typeface="Lato"/>
              <a:ea typeface="Lato"/>
              <a:cs typeface="Lato"/>
              <a:sym typeface="Lato"/>
            </a:endParaRPr>
          </a:p>
          <a:p>
            <a:pPr indent="0" lvl="0" marL="0" rtl="0" algn="l">
              <a:lnSpc>
                <a:spcPct val="125000"/>
              </a:lnSpc>
              <a:spcBef>
                <a:spcPts val="1600"/>
              </a:spcBef>
              <a:spcAft>
                <a:spcPts val="1600"/>
              </a:spcAft>
              <a:buNone/>
            </a:pPr>
            <a:r>
              <a:rPr lang="en" sz="1600">
                <a:solidFill>
                  <a:srgbClr val="22556F"/>
                </a:solidFill>
                <a:latin typeface="Lato"/>
                <a:ea typeface="Lato"/>
                <a:cs typeface="Lato"/>
                <a:sym typeface="Lato"/>
              </a:rPr>
              <a:t>“Be aware of the problem”</a:t>
            </a:r>
            <a:endParaRPr sz="1600">
              <a:solidFill>
                <a:srgbClr val="22556F"/>
              </a:solidFill>
              <a:latin typeface="Lato"/>
              <a:ea typeface="Lato"/>
              <a:cs typeface="Lato"/>
              <a:sym typeface="Lato"/>
            </a:endParaRPr>
          </a:p>
        </p:txBody>
      </p:sp>
      <p:sp>
        <p:nvSpPr>
          <p:cNvPr id="470" name="Google Shape;470;p59"/>
          <p:cNvSpPr txBox="1"/>
          <p:nvPr/>
        </p:nvSpPr>
        <p:spPr>
          <a:xfrm>
            <a:off x="4561525" y="964625"/>
            <a:ext cx="1994400" cy="3117000"/>
          </a:xfrm>
          <a:prstGeom prst="rect">
            <a:avLst/>
          </a:prstGeom>
          <a:solidFill>
            <a:srgbClr val="9FC5E8"/>
          </a:solid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1600">
                <a:solidFill>
                  <a:srgbClr val="22556F"/>
                </a:solidFill>
                <a:latin typeface="Lato"/>
                <a:ea typeface="Lato"/>
                <a:cs typeface="Lato"/>
                <a:sym typeface="Lato"/>
              </a:rPr>
              <a:t>React</a:t>
            </a:r>
            <a:endParaRPr sz="1600">
              <a:solidFill>
                <a:srgbClr val="22556F"/>
              </a:solidFill>
              <a:latin typeface="Lato"/>
              <a:ea typeface="Lato"/>
              <a:cs typeface="Lato"/>
              <a:sym typeface="Lato"/>
            </a:endParaRPr>
          </a:p>
          <a:p>
            <a:pPr indent="0" lvl="0" marL="0" rtl="0" algn="l">
              <a:lnSpc>
                <a:spcPct val="125000"/>
              </a:lnSpc>
              <a:spcBef>
                <a:spcPts val="1600"/>
              </a:spcBef>
              <a:spcAft>
                <a:spcPts val="1600"/>
              </a:spcAft>
              <a:buNone/>
            </a:pPr>
            <a:r>
              <a:rPr lang="en" sz="1600">
                <a:solidFill>
                  <a:srgbClr val="22556F"/>
                </a:solidFill>
                <a:latin typeface="Lato"/>
                <a:ea typeface="Lato"/>
                <a:cs typeface="Lato"/>
                <a:sym typeface="Lato"/>
              </a:rPr>
              <a:t>“Deal with the problem”</a:t>
            </a:r>
            <a:endParaRPr sz="1600">
              <a:solidFill>
                <a:srgbClr val="22556F"/>
              </a:solidFill>
              <a:latin typeface="Lato"/>
              <a:ea typeface="Lato"/>
              <a:cs typeface="Lato"/>
              <a:sym typeface="Lato"/>
            </a:endParaRPr>
          </a:p>
        </p:txBody>
      </p:sp>
      <p:sp>
        <p:nvSpPr>
          <p:cNvPr id="471" name="Google Shape;471;p59"/>
          <p:cNvSpPr/>
          <p:nvPr/>
        </p:nvSpPr>
        <p:spPr>
          <a:xfrm>
            <a:off x="746800" y="3038450"/>
            <a:ext cx="1154100" cy="92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Lato"/>
                <a:ea typeface="Lato"/>
                <a:cs typeface="Lato"/>
                <a:sym typeface="Lato"/>
              </a:rPr>
              <a:t>Meme</a:t>
            </a:r>
            <a:endParaRPr b="0" i="0" sz="1400" u="none" cap="none" strike="noStrike">
              <a:solidFill>
                <a:srgbClr val="000000"/>
              </a:solidFill>
              <a:latin typeface="Arial"/>
              <a:ea typeface="Arial"/>
              <a:cs typeface="Arial"/>
              <a:sym typeface="Arial"/>
            </a:endParaRPr>
          </a:p>
        </p:txBody>
      </p:sp>
      <p:sp>
        <p:nvSpPr>
          <p:cNvPr id="472" name="Google Shape;472;p59"/>
          <p:cNvSpPr/>
          <p:nvPr/>
        </p:nvSpPr>
        <p:spPr>
          <a:xfrm>
            <a:off x="2880925" y="3038450"/>
            <a:ext cx="1154100" cy="92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Lato"/>
                <a:ea typeface="Lato"/>
                <a:cs typeface="Lato"/>
                <a:sym typeface="Lato"/>
              </a:rPr>
              <a:t>Meme</a:t>
            </a:r>
            <a:endParaRPr b="0" i="0" sz="1400" u="none" cap="none" strike="noStrike">
              <a:solidFill>
                <a:srgbClr val="000000"/>
              </a:solidFill>
              <a:latin typeface="Lato"/>
              <a:ea typeface="Lato"/>
              <a:cs typeface="Lato"/>
              <a:sym typeface="Lato"/>
            </a:endParaRPr>
          </a:p>
        </p:txBody>
      </p:sp>
      <p:sp>
        <p:nvSpPr>
          <p:cNvPr id="473" name="Google Shape;473;p59"/>
          <p:cNvSpPr/>
          <p:nvPr/>
        </p:nvSpPr>
        <p:spPr>
          <a:xfrm>
            <a:off x="5015050" y="3038450"/>
            <a:ext cx="1154100" cy="92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Lato"/>
                <a:ea typeface="Lato"/>
                <a:cs typeface="Lato"/>
                <a:sym typeface="Lato"/>
              </a:rPr>
              <a:t>Meme</a:t>
            </a:r>
            <a:endParaRPr b="0" i="0" sz="1400" u="none" cap="none" strike="noStrike">
              <a:solidFill>
                <a:srgbClr val="000000"/>
              </a:solidFill>
              <a:latin typeface="Lato"/>
              <a:ea typeface="Lato"/>
              <a:cs typeface="Lato"/>
              <a:sym typeface="Lato"/>
            </a:endParaRPr>
          </a:p>
        </p:txBody>
      </p:sp>
      <p:sp>
        <p:nvSpPr>
          <p:cNvPr id="474" name="Google Shape;474;p59"/>
          <p:cNvSpPr/>
          <p:nvPr/>
        </p:nvSpPr>
        <p:spPr>
          <a:xfrm>
            <a:off x="7196300" y="3038450"/>
            <a:ext cx="1154100" cy="9297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400" u="none" cap="none" strike="noStrike">
                <a:solidFill>
                  <a:srgbClr val="000000"/>
                </a:solidFill>
                <a:latin typeface="Lato"/>
                <a:ea typeface="Lato"/>
                <a:cs typeface="Lato"/>
                <a:sym typeface="Lato"/>
              </a:rPr>
              <a:t>Meme</a:t>
            </a:r>
            <a:endParaRPr b="0" i="0" sz="1400" u="none" cap="none" strike="noStrike">
              <a:solidFill>
                <a:srgbClr val="000000"/>
              </a:solidFill>
              <a:latin typeface="Lato"/>
              <a:ea typeface="Lato"/>
              <a:cs typeface="Lato"/>
              <a:sym typeface="Lato"/>
            </a:endParaRPr>
          </a:p>
        </p:txBody>
      </p:sp>
      <p:pic>
        <p:nvPicPr>
          <p:cNvPr id="475" name="Google Shape;475;p59"/>
          <p:cNvPicPr preferRelativeResize="0"/>
          <p:nvPr/>
        </p:nvPicPr>
        <p:blipFill rotWithShape="1">
          <a:blip r:embed="rId3">
            <a:alphaModFix/>
          </a:blip>
          <a:srcRect b="0" l="0" r="0" t="0"/>
          <a:stretch/>
        </p:blipFill>
        <p:spPr>
          <a:xfrm>
            <a:off x="573300" y="2726550"/>
            <a:ext cx="1327600" cy="1253300"/>
          </a:xfrm>
          <a:prstGeom prst="rect">
            <a:avLst/>
          </a:prstGeom>
          <a:noFill/>
          <a:ln>
            <a:noFill/>
          </a:ln>
        </p:spPr>
      </p:pic>
      <p:pic>
        <p:nvPicPr>
          <p:cNvPr id="476" name="Google Shape;476;p59"/>
          <p:cNvPicPr preferRelativeResize="0"/>
          <p:nvPr/>
        </p:nvPicPr>
        <p:blipFill rotWithShape="1">
          <a:blip r:embed="rId4">
            <a:alphaModFix/>
          </a:blip>
          <a:srcRect b="0" l="0" r="0" t="0"/>
          <a:stretch/>
        </p:blipFill>
        <p:spPr>
          <a:xfrm>
            <a:off x="2785063" y="2726550"/>
            <a:ext cx="1279075" cy="1299725"/>
          </a:xfrm>
          <a:prstGeom prst="rect">
            <a:avLst/>
          </a:prstGeom>
          <a:noFill/>
          <a:ln>
            <a:noFill/>
          </a:ln>
        </p:spPr>
      </p:pic>
      <p:pic>
        <p:nvPicPr>
          <p:cNvPr id="477" name="Google Shape;477;p59"/>
          <p:cNvPicPr preferRelativeResize="0"/>
          <p:nvPr/>
        </p:nvPicPr>
        <p:blipFill rotWithShape="1">
          <a:blip r:embed="rId5">
            <a:alphaModFix/>
          </a:blip>
          <a:srcRect b="0" l="0" r="0" t="0"/>
          <a:stretch/>
        </p:blipFill>
        <p:spPr>
          <a:xfrm>
            <a:off x="4730125" y="2814050"/>
            <a:ext cx="1725275" cy="1202174"/>
          </a:xfrm>
          <a:prstGeom prst="rect">
            <a:avLst/>
          </a:prstGeom>
          <a:noFill/>
          <a:ln>
            <a:noFill/>
          </a:ln>
        </p:spPr>
      </p:pic>
      <p:pic>
        <p:nvPicPr>
          <p:cNvPr id="478" name="Google Shape;478;p59"/>
          <p:cNvPicPr preferRelativeResize="0"/>
          <p:nvPr/>
        </p:nvPicPr>
        <p:blipFill rotWithShape="1">
          <a:blip r:embed="rId6">
            <a:alphaModFix/>
          </a:blip>
          <a:srcRect b="0" l="0" r="0" t="0"/>
          <a:stretch/>
        </p:blipFill>
        <p:spPr>
          <a:xfrm>
            <a:off x="6795125" y="2901537"/>
            <a:ext cx="1862175" cy="1124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2" name="Shape 482"/>
        <p:cNvGrpSpPr/>
        <p:nvPr/>
      </p:nvGrpSpPr>
      <p:grpSpPr>
        <a:xfrm>
          <a:off x="0" y="0"/>
          <a:ext cx="0" cy="0"/>
          <a:chOff x="0" y="0"/>
          <a:chExt cx="0" cy="0"/>
        </a:xfrm>
      </p:grpSpPr>
      <p:sp>
        <p:nvSpPr>
          <p:cNvPr id="483" name="Google Shape;483;p60"/>
          <p:cNvSpPr/>
          <p:nvPr/>
        </p:nvSpPr>
        <p:spPr>
          <a:xfrm>
            <a:off x="15875" y="5300"/>
            <a:ext cx="9085800" cy="516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pic>
        <p:nvPicPr>
          <p:cNvPr id="484" name="Google Shape;484;p60"/>
          <p:cNvPicPr preferRelativeResize="0"/>
          <p:nvPr/>
        </p:nvPicPr>
        <p:blipFill>
          <a:blip r:embed="rId3">
            <a:alphaModFix/>
          </a:blip>
          <a:stretch>
            <a:fillRect/>
          </a:stretch>
        </p:blipFill>
        <p:spPr>
          <a:xfrm>
            <a:off x="5593077" y="2566900"/>
            <a:ext cx="1252524" cy="1252500"/>
          </a:xfrm>
          <a:prstGeom prst="rect">
            <a:avLst/>
          </a:prstGeom>
          <a:noFill/>
          <a:ln>
            <a:noFill/>
          </a:ln>
        </p:spPr>
      </p:pic>
      <p:pic>
        <p:nvPicPr>
          <p:cNvPr id="485" name="Google Shape;485;p60"/>
          <p:cNvPicPr preferRelativeResize="0"/>
          <p:nvPr/>
        </p:nvPicPr>
        <p:blipFill>
          <a:blip r:embed="rId4">
            <a:alphaModFix/>
          </a:blip>
          <a:stretch>
            <a:fillRect/>
          </a:stretch>
        </p:blipFill>
        <p:spPr>
          <a:xfrm>
            <a:off x="235500" y="1747807"/>
            <a:ext cx="2622537" cy="1320131"/>
          </a:xfrm>
          <a:prstGeom prst="rect">
            <a:avLst/>
          </a:prstGeom>
          <a:noFill/>
          <a:ln>
            <a:noFill/>
          </a:ln>
        </p:spPr>
      </p:pic>
      <p:pic>
        <p:nvPicPr>
          <p:cNvPr id="486" name="Google Shape;486;p60"/>
          <p:cNvPicPr preferRelativeResize="0"/>
          <p:nvPr/>
        </p:nvPicPr>
        <p:blipFill>
          <a:blip r:embed="rId5">
            <a:alphaModFix/>
          </a:blip>
          <a:stretch>
            <a:fillRect/>
          </a:stretch>
        </p:blipFill>
        <p:spPr>
          <a:xfrm>
            <a:off x="7029200" y="3898048"/>
            <a:ext cx="1991250" cy="1137853"/>
          </a:xfrm>
          <a:prstGeom prst="rect">
            <a:avLst/>
          </a:prstGeom>
          <a:noFill/>
          <a:ln>
            <a:noFill/>
          </a:ln>
        </p:spPr>
      </p:pic>
      <p:pic>
        <p:nvPicPr>
          <p:cNvPr id="487" name="Google Shape;487;p60"/>
          <p:cNvPicPr preferRelativeResize="0"/>
          <p:nvPr/>
        </p:nvPicPr>
        <p:blipFill>
          <a:blip r:embed="rId6">
            <a:alphaModFix/>
          </a:blip>
          <a:stretch>
            <a:fillRect/>
          </a:stretch>
        </p:blipFill>
        <p:spPr>
          <a:xfrm>
            <a:off x="6772313" y="1791262"/>
            <a:ext cx="1991250" cy="673701"/>
          </a:xfrm>
          <a:prstGeom prst="rect">
            <a:avLst/>
          </a:prstGeom>
          <a:noFill/>
          <a:ln>
            <a:noFill/>
          </a:ln>
        </p:spPr>
      </p:pic>
      <p:pic>
        <p:nvPicPr>
          <p:cNvPr id="488" name="Google Shape;488;p60"/>
          <p:cNvPicPr preferRelativeResize="0"/>
          <p:nvPr/>
        </p:nvPicPr>
        <p:blipFill>
          <a:blip r:embed="rId7">
            <a:alphaModFix/>
          </a:blip>
          <a:stretch>
            <a:fillRect/>
          </a:stretch>
        </p:blipFill>
        <p:spPr>
          <a:xfrm>
            <a:off x="7138341" y="2566889"/>
            <a:ext cx="1548172" cy="1458425"/>
          </a:xfrm>
          <a:prstGeom prst="rect">
            <a:avLst/>
          </a:prstGeom>
          <a:noFill/>
          <a:ln>
            <a:noFill/>
          </a:ln>
        </p:spPr>
      </p:pic>
      <p:pic>
        <p:nvPicPr>
          <p:cNvPr id="489" name="Google Shape;489;p60"/>
          <p:cNvPicPr preferRelativeResize="0"/>
          <p:nvPr/>
        </p:nvPicPr>
        <p:blipFill>
          <a:blip r:embed="rId8">
            <a:alphaModFix/>
          </a:blip>
          <a:stretch>
            <a:fillRect/>
          </a:stretch>
        </p:blipFill>
        <p:spPr>
          <a:xfrm>
            <a:off x="4894426" y="3569688"/>
            <a:ext cx="1882612" cy="1882612"/>
          </a:xfrm>
          <a:prstGeom prst="rect">
            <a:avLst/>
          </a:prstGeom>
          <a:noFill/>
          <a:ln>
            <a:noFill/>
          </a:ln>
        </p:spPr>
      </p:pic>
      <p:pic>
        <p:nvPicPr>
          <p:cNvPr id="490" name="Google Shape;490;p60"/>
          <p:cNvPicPr preferRelativeResize="0"/>
          <p:nvPr/>
        </p:nvPicPr>
        <p:blipFill>
          <a:blip r:embed="rId9">
            <a:alphaModFix/>
          </a:blip>
          <a:stretch>
            <a:fillRect/>
          </a:stretch>
        </p:blipFill>
        <p:spPr>
          <a:xfrm>
            <a:off x="146175" y="3490689"/>
            <a:ext cx="2504999" cy="455223"/>
          </a:xfrm>
          <a:prstGeom prst="rect">
            <a:avLst/>
          </a:prstGeom>
          <a:noFill/>
          <a:ln>
            <a:noFill/>
          </a:ln>
        </p:spPr>
      </p:pic>
      <p:pic>
        <p:nvPicPr>
          <p:cNvPr id="491" name="Google Shape;491;p60"/>
          <p:cNvPicPr preferRelativeResize="0"/>
          <p:nvPr/>
        </p:nvPicPr>
        <p:blipFill>
          <a:blip r:embed="rId10">
            <a:alphaModFix/>
          </a:blip>
          <a:stretch>
            <a:fillRect/>
          </a:stretch>
        </p:blipFill>
        <p:spPr>
          <a:xfrm>
            <a:off x="6515450" y="252063"/>
            <a:ext cx="2505000" cy="1252500"/>
          </a:xfrm>
          <a:prstGeom prst="rect">
            <a:avLst/>
          </a:prstGeom>
          <a:noFill/>
          <a:ln>
            <a:noFill/>
          </a:ln>
        </p:spPr>
      </p:pic>
      <p:pic>
        <p:nvPicPr>
          <p:cNvPr id="492" name="Google Shape;492;p60"/>
          <p:cNvPicPr preferRelativeResize="0"/>
          <p:nvPr/>
        </p:nvPicPr>
        <p:blipFill>
          <a:blip r:embed="rId11">
            <a:alphaModFix/>
          </a:blip>
          <a:stretch>
            <a:fillRect/>
          </a:stretch>
        </p:blipFill>
        <p:spPr>
          <a:xfrm>
            <a:off x="3467077" y="252075"/>
            <a:ext cx="979475" cy="979475"/>
          </a:xfrm>
          <a:prstGeom prst="rect">
            <a:avLst/>
          </a:prstGeom>
          <a:noFill/>
          <a:ln>
            <a:noFill/>
          </a:ln>
        </p:spPr>
      </p:pic>
      <p:pic>
        <p:nvPicPr>
          <p:cNvPr id="493" name="Google Shape;493;p60"/>
          <p:cNvPicPr preferRelativeResize="0"/>
          <p:nvPr/>
        </p:nvPicPr>
        <p:blipFill>
          <a:blip r:embed="rId12">
            <a:alphaModFix/>
          </a:blip>
          <a:stretch>
            <a:fillRect/>
          </a:stretch>
        </p:blipFill>
        <p:spPr>
          <a:xfrm>
            <a:off x="3553688" y="1791262"/>
            <a:ext cx="1882625" cy="432712"/>
          </a:xfrm>
          <a:prstGeom prst="rect">
            <a:avLst/>
          </a:prstGeom>
          <a:noFill/>
          <a:ln>
            <a:noFill/>
          </a:ln>
        </p:spPr>
      </p:pic>
      <p:pic>
        <p:nvPicPr>
          <p:cNvPr id="494" name="Google Shape;494;p60"/>
          <p:cNvPicPr preferRelativeResize="0"/>
          <p:nvPr/>
        </p:nvPicPr>
        <p:blipFill>
          <a:blip r:embed="rId13">
            <a:alphaModFix/>
          </a:blip>
          <a:stretch>
            <a:fillRect/>
          </a:stretch>
        </p:blipFill>
        <p:spPr>
          <a:xfrm>
            <a:off x="220622" y="1033762"/>
            <a:ext cx="2822854" cy="291300"/>
          </a:xfrm>
          <a:prstGeom prst="rect">
            <a:avLst/>
          </a:prstGeom>
          <a:noFill/>
          <a:ln>
            <a:noFill/>
          </a:ln>
        </p:spPr>
      </p:pic>
      <p:pic>
        <p:nvPicPr>
          <p:cNvPr id="495" name="Google Shape;495;p60"/>
          <p:cNvPicPr preferRelativeResize="0"/>
          <p:nvPr/>
        </p:nvPicPr>
        <p:blipFill>
          <a:blip r:embed="rId14">
            <a:alphaModFix/>
          </a:blip>
          <a:stretch>
            <a:fillRect/>
          </a:stretch>
        </p:blipFill>
        <p:spPr>
          <a:xfrm>
            <a:off x="3169675" y="2514382"/>
            <a:ext cx="2226500" cy="1161655"/>
          </a:xfrm>
          <a:prstGeom prst="rect">
            <a:avLst/>
          </a:prstGeom>
          <a:noFill/>
          <a:ln>
            <a:noFill/>
          </a:ln>
        </p:spPr>
      </p:pic>
      <p:pic>
        <p:nvPicPr>
          <p:cNvPr id="496" name="Google Shape;496;p60"/>
          <p:cNvPicPr preferRelativeResize="0"/>
          <p:nvPr/>
        </p:nvPicPr>
        <p:blipFill>
          <a:blip r:embed="rId15">
            <a:alphaModFix/>
          </a:blip>
          <a:stretch>
            <a:fillRect/>
          </a:stretch>
        </p:blipFill>
        <p:spPr>
          <a:xfrm>
            <a:off x="4816212" y="603276"/>
            <a:ext cx="1329575" cy="1009144"/>
          </a:xfrm>
          <a:prstGeom prst="rect">
            <a:avLst/>
          </a:prstGeom>
          <a:noFill/>
          <a:ln>
            <a:noFill/>
          </a:ln>
        </p:spPr>
      </p:pic>
      <p:pic>
        <p:nvPicPr>
          <p:cNvPr id="497" name="Google Shape;497;p60"/>
          <p:cNvPicPr preferRelativeResize="0"/>
          <p:nvPr/>
        </p:nvPicPr>
        <p:blipFill>
          <a:blip r:embed="rId16">
            <a:alphaModFix/>
          </a:blip>
          <a:stretch>
            <a:fillRect/>
          </a:stretch>
        </p:blipFill>
        <p:spPr>
          <a:xfrm>
            <a:off x="2668100" y="4071276"/>
            <a:ext cx="1329577" cy="791387"/>
          </a:xfrm>
          <a:prstGeom prst="rect">
            <a:avLst/>
          </a:prstGeom>
          <a:noFill/>
          <a:ln>
            <a:noFill/>
          </a:ln>
        </p:spPr>
      </p:pic>
      <p:sp>
        <p:nvSpPr>
          <p:cNvPr id="498" name="Google Shape;498;p60"/>
          <p:cNvSpPr txBox="1"/>
          <p:nvPr>
            <p:ph type="title"/>
          </p:nvPr>
        </p:nvSpPr>
        <p:spPr>
          <a:xfrm>
            <a:off x="505300" y="141300"/>
            <a:ext cx="79794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partners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1"/>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 Questions ?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descr="A risk-assessment matrix, which features severity levels listed vertically: minimal, moderate, critical, and catastrophic. Probability, or expected frequency, is listed horizontally: unlikely, seldom, occasional, likely, and frequent. Within this 2-dimensional matrix, four risk levels are listed: low, medium, high, and very high. " id="62" name="Google Shape;62;p9"/>
          <p:cNvPicPr preferRelativeResize="0"/>
          <p:nvPr/>
        </p:nvPicPr>
        <p:blipFill rotWithShape="1">
          <a:blip r:embed="rId3">
            <a:alphaModFix/>
          </a:blip>
          <a:srcRect b="11251" l="2146" r="6127" t="1259"/>
          <a:stretch/>
        </p:blipFill>
        <p:spPr>
          <a:xfrm>
            <a:off x="973008" y="0"/>
            <a:ext cx="7624491" cy="5208224"/>
          </a:xfrm>
          <a:prstGeom prst="rect">
            <a:avLst/>
          </a:prstGeom>
          <a:noFill/>
          <a:ln>
            <a:noFill/>
          </a:ln>
        </p:spPr>
      </p:pic>
      <p:sp>
        <p:nvSpPr>
          <p:cNvPr id="63" name="Google Shape;63;p9"/>
          <p:cNvSpPr txBox="1"/>
          <p:nvPr/>
        </p:nvSpPr>
        <p:spPr>
          <a:xfrm>
            <a:off x="5362300" y="4896200"/>
            <a:ext cx="3679800" cy="1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Montserrat"/>
                <a:ea typeface="Montserrat"/>
                <a:cs typeface="Montserrat"/>
                <a:sym typeface="Montserrat"/>
                <a:hlinkClick r:id="rId4"/>
              </a:rPr>
              <a:t>https://www.nngroup.com/articles/design-risk-management/</a:t>
            </a:r>
            <a:endParaRPr sz="900">
              <a:solidFill>
                <a:schemeClr val="accent6"/>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descr="A risk-assessment matrix, which features severity levels listed vertically: minimal, moderate, critical, and catastrophic. Probability, or expected frequency, is listed horizontally: unlikely, seldom, occasional, likely, and frequent. Within this 2-dimensional matrix, four risk levels are listed: low, medium, high, and very high. " id="68" name="Google Shape;68;p10"/>
          <p:cNvPicPr preferRelativeResize="0"/>
          <p:nvPr/>
        </p:nvPicPr>
        <p:blipFill rotWithShape="1">
          <a:blip r:embed="rId3">
            <a:alphaModFix/>
          </a:blip>
          <a:srcRect b="11251" l="2146" r="6127" t="1259"/>
          <a:stretch/>
        </p:blipFill>
        <p:spPr>
          <a:xfrm>
            <a:off x="973008" y="0"/>
            <a:ext cx="7624491" cy="5208224"/>
          </a:xfrm>
          <a:prstGeom prst="rect">
            <a:avLst/>
          </a:prstGeom>
          <a:noFill/>
          <a:ln>
            <a:noFill/>
          </a:ln>
        </p:spPr>
      </p:pic>
      <p:sp>
        <p:nvSpPr>
          <p:cNvPr id="69" name="Google Shape;69;p10"/>
          <p:cNvSpPr txBox="1"/>
          <p:nvPr/>
        </p:nvSpPr>
        <p:spPr>
          <a:xfrm>
            <a:off x="5362300" y="4896200"/>
            <a:ext cx="3679800" cy="1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Montserrat"/>
                <a:ea typeface="Montserrat"/>
                <a:cs typeface="Montserrat"/>
                <a:sym typeface="Montserrat"/>
                <a:hlinkClick r:id="rId4"/>
              </a:rPr>
              <a:t>https://www.nngroup.com/articles/design-risk-management/</a:t>
            </a:r>
            <a:endParaRPr sz="900">
              <a:solidFill>
                <a:schemeClr val="accent6"/>
              </a:solidFill>
              <a:latin typeface="Montserrat"/>
              <a:ea typeface="Montserrat"/>
              <a:cs typeface="Montserrat"/>
              <a:sym typeface="Montserrat"/>
            </a:endParaRPr>
          </a:p>
        </p:txBody>
      </p:sp>
      <p:sp>
        <p:nvSpPr>
          <p:cNvPr id="70" name="Google Shape;70;p10"/>
          <p:cNvSpPr/>
          <p:nvPr/>
        </p:nvSpPr>
        <p:spPr>
          <a:xfrm>
            <a:off x="7007275" y="2138775"/>
            <a:ext cx="1765200" cy="15150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71" name="Google Shape;71;p10"/>
          <p:cNvSpPr txBox="1"/>
          <p:nvPr/>
        </p:nvSpPr>
        <p:spPr>
          <a:xfrm>
            <a:off x="7340675" y="2472923"/>
            <a:ext cx="1235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volcano</a:t>
            </a:r>
            <a:endParaRPr sz="180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A risk-assessment matrix, which features severity levels listed vertically: minimal, moderate, critical, and catastrophic. Probability, or expected frequency, is listed horizontally: unlikely, seldom, occasional, likely, and frequent. Within this 2-dimensional matrix, four risk levels are listed: low, medium, high, and very high. " id="76" name="Google Shape;76;p11"/>
          <p:cNvPicPr preferRelativeResize="0"/>
          <p:nvPr/>
        </p:nvPicPr>
        <p:blipFill rotWithShape="1">
          <a:blip r:embed="rId3">
            <a:alphaModFix/>
          </a:blip>
          <a:srcRect b="11251" l="2146" r="6127" t="1259"/>
          <a:stretch/>
        </p:blipFill>
        <p:spPr>
          <a:xfrm>
            <a:off x="973008" y="0"/>
            <a:ext cx="7624491" cy="5208224"/>
          </a:xfrm>
          <a:prstGeom prst="rect">
            <a:avLst/>
          </a:prstGeom>
          <a:noFill/>
          <a:ln>
            <a:noFill/>
          </a:ln>
        </p:spPr>
      </p:pic>
      <p:sp>
        <p:nvSpPr>
          <p:cNvPr id="77" name="Google Shape;77;p11"/>
          <p:cNvSpPr txBox="1"/>
          <p:nvPr/>
        </p:nvSpPr>
        <p:spPr>
          <a:xfrm>
            <a:off x="5362300" y="4896200"/>
            <a:ext cx="3679800" cy="1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Montserrat"/>
                <a:ea typeface="Montserrat"/>
                <a:cs typeface="Montserrat"/>
                <a:sym typeface="Montserrat"/>
                <a:hlinkClick r:id="rId4"/>
              </a:rPr>
              <a:t>https://www.nngroup.com/articles/design-risk-management/</a:t>
            </a:r>
            <a:endParaRPr sz="900">
              <a:solidFill>
                <a:schemeClr val="accent6"/>
              </a:solidFill>
              <a:latin typeface="Montserrat"/>
              <a:ea typeface="Montserrat"/>
              <a:cs typeface="Montserrat"/>
              <a:sym typeface="Montserrat"/>
            </a:endParaRPr>
          </a:p>
        </p:txBody>
      </p:sp>
      <p:sp>
        <p:nvSpPr>
          <p:cNvPr id="78" name="Google Shape;78;p11"/>
          <p:cNvSpPr/>
          <p:nvPr/>
        </p:nvSpPr>
        <p:spPr>
          <a:xfrm>
            <a:off x="7339575" y="3756950"/>
            <a:ext cx="1765200" cy="15150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79" name="Google Shape;79;p11"/>
          <p:cNvSpPr txBox="1"/>
          <p:nvPr/>
        </p:nvSpPr>
        <p:spPr>
          <a:xfrm>
            <a:off x="7609275" y="4006550"/>
            <a:ext cx="1451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dollhouse</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furniture</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theft</a:t>
            </a:r>
            <a:endParaRPr sz="180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descr="A risk-assessment matrix, which features severity levels listed vertically: minimal, moderate, critical, and catastrophic. Probability, or expected frequency, is listed horizontally: unlikely, seldom, occasional, likely, and frequent. Within this 2-dimensional matrix, four risk levels are listed: low, medium, high, and very high. " id="84" name="Google Shape;84;p12"/>
          <p:cNvPicPr preferRelativeResize="0"/>
          <p:nvPr/>
        </p:nvPicPr>
        <p:blipFill rotWithShape="1">
          <a:blip r:embed="rId3">
            <a:alphaModFix/>
          </a:blip>
          <a:srcRect b="11251" l="2146" r="6127" t="1259"/>
          <a:stretch/>
        </p:blipFill>
        <p:spPr>
          <a:xfrm>
            <a:off x="973008" y="0"/>
            <a:ext cx="7624491" cy="5208224"/>
          </a:xfrm>
          <a:prstGeom prst="rect">
            <a:avLst/>
          </a:prstGeom>
          <a:noFill/>
          <a:ln>
            <a:noFill/>
          </a:ln>
        </p:spPr>
      </p:pic>
      <p:sp>
        <p:nvSpPr>
          <p:cNvPr id="85" name="Google Shape;85;p12"/>
          <p:cNvSpPr txBox="1"/>
          <p:nvPr/>
        </p:nvSpPr>
        <p:spPr>
          <a:xfrm>
            <a:off x="5362300" y="4896200"/>
            <a:ext cx="3679800" cy="1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u="sng">
                <a:solidFill>
                  <a:schemeClr val="hlink"/>
                </a:solidFill>
                <a:latin typeface="Montserrat"/>
                <a:ea typeface="Montserrat"/>
                <a:cs typeface="Montserrat"/>
                <a:sym typeface="Montserrat"/>
                <a:hlinkClick r:id="rId4"/>
              </a:rPr>
              <a:t>https://www.nngroup.com/articles/design-risk-management/</a:t>
            </a:r>
            <a:endParaRPr sz="900">
              <a:solidFill>
                <a:schemeClr val="accent6"/>
              </a:solidFill>
              <a:latin typeface="Montserrat"/>
              <a:ea typeface="Montserrat"/>
              <a:cs typeface="Montserrat"/>
              <a:sym typeface="Montserrat"/>
            </a:endParaRPr>
          </a:p>
        </p:txBody>
      </p:sp>
      <p:grpSp>
        <p:nvGrpSpPr>
          <p:cNvPr id="86" name="Google Shape;86;p12"/>
          <p:cNvGrpSpPr/>
          <p:nvPr/>
        </p:nvGrpSpPr>
        <p:grpSpPr>
          <a:xfrm>
            <a:off x="2927750" y="3025875"/>
            <a:ext cx="1765200" cy="1515000"/>
            <a:chOff x="2731625" y="2756200"/>
            <a:chExt cx="1765200" cy="1515000"/>
          </a:xfrm>
        </p:grpSpPr>
        <p:sp>
          <p:nvSpPr>
            <p:cNvPr id="87" name="Google Shape;87;p12"/>
            <p:cNvSpPr/>
            <p:nvPr/>
          </p:nvSpPr>
          <p:spPr>
            <a:xfrm>
              <a:off x="2731625" y="2756200"/>
              <a:ext cx="1765200" cy="1515000"/>
            </a:xfrm>
            <a:prstGeom prst="hexagon">
              <a:avLst>
                <a:gd fmla="val 28852" name="adj"/>
                <a:gd fmla="val 115470"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
          <p:nvSpPr>
            <p:cNvPr id="88" name="Google Shape;88;p12"/>
            <p:cNvSpPr txBox="1"/>
            <p:nvPr/>
          </p:nvSpPr>
          <p:spPr>
            <a:xfrm>
              <a:off x="2991525" y="3172500"/>
              <a:ext cx="145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Montserrat"/>
                  <a:ea typeface="Montserrat"/>
                  <a:cs typeface="Montserrat"/>
                  <a:sym typeface="Montserrat"/>
                </a:rPr>
                <a:t>phishing</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sz="1800">
                <a:solidFill>
                  <a:srgbClr val="FFFFFF"/>
                </a:solidFill>
                <a:latin typeface="Montserrat"/>
                <a:ea typeface="Montserrat"/>
                <a:cs typeface="Montserrat"/>
                <a:sym typeface="Montserrat"/>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2024-07-09 updated NGO-ISAC template (light)">
  <a:themeElements>
    <a:clrScheme name="Simple Light">
      <a:dk1>
        <a:srgbClr val="001633"/>
      </a:dk1>
      <a:lt1>
        <a:srgbClr val="001633"/>
      </a:lt1>
      <a:dk2>
        <a:srgbClr val="001633"/>
      </a:dk2>
      <a:lt2>
        <a:srgbClr val="001633"/>
      </a:lt2>
      <a:accent1>
        <a:srgbClr val="0000FF"/>
      </a:accent1>
      <a:accent2>
        <a:srgbClr val="85D5E6"/>
      </a:accent2>
      <a:accent3>
        <a:srgbClr val="78909C"/>
      </a:accent3>
      <a:accent4>
        <a:srgbClr val="FFAB40"/>
      </a:accent4>
      <a:accent5>
        <a:srgbClr val="0097A7"/>
      </a:accent5>
      <a:accent6>
        <a:srgbClr val="001633"/>
      </a:accent6>
      <a:hlink>
        <a:srgbClr val="FF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